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5" r:id="rId2"/>
    <p:sldId id="286" r:id="rId3"/>
    <p:sldId id="257" r:id="rId4"/>
    <p:sldId id="287" r:id="rId5"/>
    <p:sldId id="288" r:id="rId6"/>
    <p:sldId id="289" r:id="rId7"/>
    <p:sldId id="290" r:id="rId8"/>
    <p:sldId id="291" r:id="rId9"/>
    <p:sldId id="259" r:id="rId10"/>
    <p:sldId id="261" r:id="rId11"/>
    <p:sldId id="258" r:id="rId12"/>
    <p:sldId id="262" r:id="rId13"/>
    <p:sldId id="260" r:id="rId14"/>
    <p:sldId id="263" r:id="rId15"/>
    <p:sldId id="264" r:id="rId16"/>
    <p:sldId id="265" r:id="rId17"/>
    <p:sldId id="267" r:id="rId18"/>
    <p:sldId id="270" r:id="rId19"/>
    <p:sldId id="268" r:id="rId20"/>
    <p:sldId id="271" r:id="rId21"/>
    <p:sldId id="272" r:id="rId22"/>
    <p:sldId id="269" r:id="rId23"/>
    <p:sldId id="273" r:id="rId24"/>
    <p:sldId id="274" r:id="rId25"/>
    <p:sldId id="276" r:id="rId26"/>
    <p:sldId id="275" r:id="rId27"/>
    <p:sldId id="277" r:id="rId28"/>
    <p:sldId id="278" r:id="rId29"/>
    <p:sldId id="279" r:id="rId30"/>
    <p:sldId id="280" r:id="rId31"/>
    <p:sldId id="281" r:id="rId32"/>
    <p:sldId id="282" r:id="rId33"/>
    <p:sldId id="283" r:id="rId34"/>
    <p:sldId id="284" r:id="rId35"/>
    <p:sldId id="292" r:id="rId36"/>
    <p:sldId id="293" r:id="rId37"/>
    <p:sldId id="294" r:id="rId38"/>
    <p:sldId id="295" r:id="rId39"/>
    <p:sldId id="296" r:id="rId40"/>
    <p:sldId id="297" r:id="rId4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0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3533B40F-4F86-4333-AAA4-06347C2CEB99}" type="datetimeFigureOut">
              <a:rPr lang="id-ID" smtClean="0"/>
              <a:t>19/08/2020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3533B40F-4F86-4333-AAA4-06347C2CEB99}" type="datetimeFigureOut">
              <a:rPr lang="id-ID" smtClean="0"/>
              <a:t>19/08/2020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533B40F-4F86-4333-AAA4-06347C2CEB99}" type="datetimeFigureOut">
              <a:rPr lang="id-ID" smtClean="0"/>
              <a:t>19/08/2020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3533B40F-4F86-4333-AAA4-06347C2CEB99}" type="datetimeFigureOut">
              <a:rPr lang="id-ID" smtClean="0"/>
              <a:t>19/08/2020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3533B40F-4F86-4333-AAA4-06347C2CEB99}" type="datetimeFigureOut">
              <a:rPr lang="id-ID" smtClean="0"/>
              <a:t>19/08/2020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3533B40F-4F86-4333-AAA4-06347C2CEB99}" type="datetimeFigureOut">
              <a:rPr lang="id-ID" smtClean="0"/>
              <a:t>19/08/2020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33B40F-4F86-4333-AAA4-06347C2CEB99}" type="datetimeFigureOut">
              <a:rPr lang="id-ID" smtClean="0"/>
              <a:t>19/08/2020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3B40F-4F86-4333-AAA4-06347C2CEB99}" type="datetimeFigureOut">
              <a:rPr lang="id-ID" smtClean="0"/>
              <a:t>19/08/2020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33B40F-4F86-4333-AAA4-06347C2CEB99}" type="datetimeFigureOut">
              <a:rPr lang="id-ID" smtClean="0"/>
              <a:t>19/08/2020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3533B40F-4F86-4333-AAA4-06347C2CEB99}" type="datetimeFigureOut">
              <a:rPr lang="id-ID" smtClean="0"/>
              <a:t>19/08/2020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3533B40F-4F86-4333-AAA4-06347C2CEB99}" type="datetimeFigureOut">
              <a:rPr lang="id-ID" smtClean="0"/>
              <a:t>19/08/2020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E0903F6-DBD5-4ED6-9E8B-C75F596536B8}"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33B40F-4F86-4333-AAA4-06347C2CEB99}" type="datetimeFigureOut">
              <a:rPr lang="id-ID" smtClean="0"/>
              <a:t>19/08/2020</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0903F6-DBD5-4ED6-9E8B-C75F596536B8}"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87624" y="908720"/>
            <a:ext cx="8229600" cy="1143000"/>
          </a:xfrm>
        </p:spPr>
        <p:txBody>
          <a:bodyPr>
            <a:noAutofit/>
          </a:bodyPr>
          <a:lstStyle/>
          <a:p>
            <a:r>
              <a:rPr lang="id-ID" sz="9600" b="1" dirty="0" smtClean="0">
                <a:solidFill>
                  <a:srgbClr val="FF0000"/>
                </a:solidFill>
                <a:latin typeface="Aharoni" pitchFamily="2" charset="-79"/>
                <a:cs typeface="Aharoni" pitchFamily="2" charset="-79"/>
              </a:rPr>
              <a:t>Air</a:t>
            </a:r>
            <a:endParaRPr lang="id-ID" sz="9600" b="1" dirty="0">
              <a:solidFill>
                <a:srgbClr val="FF0000"/>
              </a:solidFill>
              <a:latin typeface="Aharoni" pitchFamily="2" charset="-79"/>
              <a:cs typeface="Aharoni" pitchFamily="2" charset="-79"/>
            </a:endParaRPr>
          </a:p>
        </p:txBody>
      </p:sp>
      <p:sp>
        <p:nvSpPr>
          <p:cNvPr id="3" name="Content Placeholder 2"/>
          <p:cNvSpPr>
            <a:spLocks noGrp="1"/>
          </p:cNvSpPr>
          <p:nvPr>
            <p:ph idx="1"/>
          </p:nvPr>
        </p:nvSpPr>
        <p:spPr>
          <a:xfrm>
            <a:off x="323528" y="4149080"/>
            <a:ext cx="8219256" cy="2592288"/>
          </a:xfrm>
        </p:spPr>
        <p:txBody>
          <a:bodyPr>
            <a:normAutofit fontScale="25000" lnSpcReduction="20000"/>
          </a:bodyPr>
          <a:lstStyle/>
          <a:p>
            <a:pPr marL="0" indent="0" algn="ctr">
              <a:buNone/>
            </a:pPr>
            <a:endParaRPr lang="id-ID" sz="16000" b="1" dirty="0" smtClean="0"/>
          </a:p>
          <a:p>
            <a:pPr marL="0" indent="0" algn="ctr">
              <a:buNone/>
            </a:pPr>
            <a:r>
              <a:rPr lang="id-ID" sz="16000" b="1" dirty="0" smtClean="0"/>
              <a:t>Makhluk Allah Yang </a:t>
            </a:r>
            <a:r>
              <a:rPr lang="id-ID" sz="16000" b="1" dirty="0"/>
              <a:t>S</a:t>
            </a:r>
            <a:r>
              <a:rPr lang="id-ID" sz="16000" b="1" dirty="0" smtClean="0"/>
              <a:t>angat </a:t>
            </a:r>
            <a:r>
              <a:rPr lang="id-ID" sz="16000" b="1" dirty="0"/>
              <a:t>M</a:t>
            </a:r>
            <a:r>
              <a:rPr lang="id-ID" sz="16000" b="1" dirty="0" smtClean="0"/>
              <a:t>enakjubkan</a:t>
            </a:r>
          </a:p>
          <a:p>
            <a:pPr marL="0" indent="0">
              <a:buNone/>
            </a:pPr>
            <a:endParaRPr lang="id-ID" b="1" dirty="0" smtClean="0"/>
          </a:p>
          <a:p>
            <a:pPr marL="0" indent="0">
              <a:buNone/>
            </a:pPr>
            <a:endParaRPr lang="id-ID" b="1" dirty="0"/>
          </a:p>
          <a:p>
            <a:pPr marL="0" indent="0">
              <a:buNone/>
            </a:pPr>
            <a:endParaRPr lang="id-ID" b="1" dirty="0"/>
          </a:p>
          <a:p>
            <a:pPr marL="0" indent="0" algn="ctr">
              <a:buNone/>
            </a:pPr>
            <a:r>
              <a:rPr lang="id-ID" sz="14400" b="1" dirty="0" smtClean="0"/>
              <a:t>Oleh: H. Muhammad Izzul Islam, S.Pd.I</a:t>
            </a:r>
            <a:endParaRPr lang="id-ID" sz="14400" b="1" dirty="0"/>
          </a:p>
        </p:txBody>
      </p:sp>
    </p:spTree>
    <p:extLst>
      <p:ext uri="{BB962C8B-B14F-4D97-AF65-F5344CB8AC3E}">
        <p14:creationId xmlns:p14="http://schemas.microsoft.com/office/powerpoint/2010/main" val="1107895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circle(in)">
                                      <p:cBhvr>
                                        <p:cTn id="14" dur="20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circle(in)">
                                      <p:cBhvr>
                                        <p:cTn id="19"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Dalil tentang </a:t>
            </a:r>
            <a:r>
              <a:rPr lang="id-ID" dirty="0" smtClean="0">
                <a:solidFill>
                  <a:srgbClr val="FF0000"/>
                </a:solidFill>
              </a:rPr>
              <a:t>Air</a:t>
            </a:r>
            <a:endParaRPr lang="id-ID" dirty="0"/>
          </a:p>
        </p:txBody>
      </p:sp>
      <p:sp>
        <p:nvSpPr>
          <p:cNvPr id="3" name="Content Placeholder 2"/>
          <p:cNvSpPr>
            <a:spLocks noGrp="1"/>
          </p:cNvSpPr>
          <p:nvPr>
            <p:ph idx="1"/>
          </p:nvPr>
        </p:nvSpPr>
        <p:spPr>
          <a:xfrm>
            <a:off x="457200" y="3068960"/>
            <a:ext cx="8229600" cy="3057203"/>
          </a:xfrm>
        </p:spPr>
        <p:txBody>
          <a:bodyPr>
            <a:normAutofit/>
          </a:bodyPr>
          <a:lstStyle/>
          <a:p>
            <a:pPr algn="just"/>
            <a:r>
              <a:rPr lang="id-ID" sz="2400" dirty="0" smtClean="0">
                <a:latin typeface="Times New Roman" pitchFamily="18" charset="0"/>
                <a:cs typeface="Times New Roman" pitchFamily="18" charset="0"/>
              </a:rPr>
              <a:t>54</a:t>
            </a:r>
            <a:r>
              <a:rPr lang="id-ID" sz="2400" dirty="0">
                <a:latin typeface="Times New Roman" pitchFamily="18" charset="0"/>
                <a:cs typeface="Times New Roman" pitchFamily="18" charset="0"/>
              </a:rPr>
              <a:t>. dan Dia (pula) yang menciptakan manusia dari air lalu Dia jadikan manusia itu (punya) keturunan dan </a:t>
            </a:r>
            <a:r>
              <a:rPr lang="id-ID" sz="2400" dirty="0" smtClean="0">
                <a:latin typeface="Times New Roman" pitchFamily="18" charset="0"/>
                <a:cs typeface="Times New Roman" pitchFamily="18" charset="0"/>
              </a:rPr>
              <a:t>mushaharah dan </a:t>
            </a:r>
            <a:r>
              <a:rPr lang="id-ID" sz="2400" dirty="0">
                <a:latin typeface="Times New Roman" pitchFamily="18" charset="0"/>
                <a:cs typeface="Times New Roman" pitchFamily="18" charset="0"/>
              </a:rPr>
              <a:t>adalah Tuhanmu Maha Kuasa</a:t>
            </a:r>
            <a:r>
              <a:rPr lang="id-ID"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QS. Al </a:t>
            </a:r>
            <a:r>
              <a:rPr lang="en-US" sz="2400" dirty="0" err="1" smtClean="0">
                <a:latin typeface="Times New Roman" pitchFamily="18" charset="0"/>
                <a:cs typeface="Times New Roman" pitchFamily="18" charset="0"/>
              </a:rPr>
              <a:t>Furqon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Ayat</a:t>
            </a:r>
            <a:r>
              <a:rPr lang="en-US" sz="2400" dirty="0" smtClean="0">
                <a:latin typeface="Times New Roman" pitchFamily="18" charset="0"/>
                <a:cs typeface="Times New Roman" pitchFamily="18" charset="0"/>
              </a:rPr>
              <a:t> 54</a:t>
            </a:r>
            <a:endParaRPr lang="id-ID" sz="2400" dirty="0">
              <a:latin typeface="Times New Roman" pitchFamily="18" charset="0"/>
              <a:cs typeface="Times New Roman" pitchFamily="18" charset="0"/>
            </a:endParaRPr>
          </a:p>
          <a:p>
            <a:pPr algn="just"/>
            <a:r>
              <a:rPr lang="id-ID" sz="2400" dirty="0" smtClean="0">
                <a:latin typeface="Times New Roman" pitchFamily="18" charset="0"/>
                <a:cs typeface="Times New Roman" pitchFamily="18" charset="0"/>
              </a:rPr>
              <a:t>[</a:t>
            </a:r>
            <a:r>
              <a:rPr lang="id-ID" sz="2400" dirty="0">
                <a:latin typeface="Times New Roman" pitchFamily="18" charset="0"/>
                <a:cs typeface="Times New Roman" pitchFamily="18" charset="0"/>
              </a:rPr>
              <a:t>1070] Mushaharah artinya hubungan kekeluargaan yang berasal dari perkawinan, seperti menantu, ipar, mertua dan sebagainya.</a:t>
            </a:r>
          </a:p>
          <a:p>
            <a:pPr algn="just"/>
            <a:endParaRPr lang="id-ID" sz="2400" dirty="0">
              <a:latin typeface="Times New Roman" pitchFamily="18" charset="0"/>
              <a:cs typeface="Times New Roman" pitchFamily="18" charset="0"/>
            </a:endParaRPr>
          </a:p>
        </p:txBody>
      </p:sp>
      <p:sp>
        <p:nvSpPr>
          <p:cNvPr id="4" name="Title 1"/>
          <p:cNvSpPr txBox="1">
            <a:spLocks/>
          </p:cNvSpPr>
          <p:nvPr/>
        </p:nvSpPr>
        <p:spPr>
          <a:xfrm>
            <a:off x="609600" y="1781944"/>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dirty="0" smtClean="0"/>
              <a:t> </a:t>
            </a:r>
            <a:endParaRPr lang="id-ID"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2224" t="73043" r="15344" b="15942"/>
          <a:stretch/>
        </p:blipFill>
        <p:spPr bwMode="auto">
          <a:xfrm>
            <a:off x="293753" y="2100605"/>
            <a:ext cx="8310695" cy="824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8102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 calcmode="lin" valueType="num">
                                      <p:cBhvr>
                                        <p:cTn id="25" dur="500" fill="hold"/>
                                        <p:tgtEl>
                                          <p:spTgt spid="2050"/>
                                        </p:tgtEl>
                                        <p:attrNameLst>
                                          <p:attrName>ppt_w</p:attrName>
                                        </p:attrNameLst>
                                      </p:cBhvr>
                                      <p:tavLst>
                                        <p:tav tm="0">
                                          <p:val>
                                            <p:fltVal val="0"/>
                                          </p:val>
                                        </p:tav>
                                        <p:tav tm="100000">
                                          <p:val>
                                            <p:strVal val="#ppt_w"/>
                                          </p:val>
                                        </p:tav>
                                      </p:tavLst>
                                    </p:anim>
                                    <p:anim calcmode="lin" valueType="num">
                                      <p:cBhvr>
                                        <p:cTn id="26" dur="500" fill="hold"/>
                                        <p:tgtEl>
                                          <p:spTgt spid="2050"/>
                                        </p:tgtEl>
                                        <p:attrNameLst>
                                          <p:attrName>ppt_h</p:attrName>
                                        </p:attrNameLst>
                                      </p:cBhvr>
                                      <p:tavLst>
                                        <p:tav tm="0">
                                          <p:val>
                                            <p:fltVal val="0"/>
                                          </p:val>
                                        </p:tav>
                                        <p:tav tm="100000">
                                          <p:val>
                                            <p:strVal val="#ppt_h"/>
                                          </p:val>
                                        </p:tav>
                                      </p:tavLst>
                                    </p:anim>
                                    <p:animEffect transition="in" filter="fade">
                                      <p:cBhvr>
                                        <p:cTn id="27" dur="500"/>
                                        <p:tgtEl>
                                          <p:spTgt spid="2050"/>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32" dur="500"/>
                                        <p:tgtEl>
                                          <p:spTgt spid="3">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3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8064" y="274638"/>
            <a:ext cx="3888432" cy="6011882"/>
          </a:xfrm>
        </p:spPr>
        <p:txBody>
          <a:bodyPr>
            <a:normAutofit/>
          </a:bodyPr>
          <a:lstStyle/>
          <a:p>
            <a:r>
              <a:rPr lang="en-US" sz="2800" b="1" dirty="0" err="1" smtClean="0"/>
              <a:t>Penelitian</a:t>
            </a:r>
            <a:r>
              <a:rPr lang="en-US" sz="2800" b="1" dirty="0" smtClean="0"/>
              <a:t> </a:t>
            </a:r>
            <a:r>
              <a:rPr lang="en-US" sz="2800" b="1" dirty="0" err="1" smtClean="0"/>
              <a:t>tentang</a:t>
            </a:r>
            <a:r>
              <a:rPr lang="en-US" sz="2800" b="1" dirty="0" smtClean="0"/>
              <a:t> </a:t>
            </a:r>
            <a:r>
              <a:rPr lang="en-US" sz="2800" b="1" dirty="0" err="1" smtClean="0"/>
              <a:t>Keajaiban</a:t>
            </a:r>
            <a:r>
              <a:rPr lang="en-US" sz="2800" b="1" dirty="0" smtClean="0"/>
              <a:t> Air </a:t>
            </a:r>
            <a:r>
              <a:rPr lang="en-US" sz="2800" b="1" dirty="0" err="1" smtClean="0"/>
              <a:t>oleh</a:t>
            </a:r>
            <a:r>
              <a:rPr lang="en-US" sz="2800" b="1" dirty="0" smtClean="0"/>
              <a:t>:</a:t>
            </a:r>
            <a:br>
              <a:rPr lang="en-US" sz="2800" b="1" dirty="0" smtClean="0"/>
            </a:br>
            <a:r>
              <a:rPr lang="en-US" sz="2800" b="1" dirty="0" smtClean="0"/>
              <a:t> Prof. dr. Masaru</a:t>
            </a:r>
            <a:r>
              <a:rPr lang="id-ID" sz="2800" b="1" dirty="0" smtClean="0"/>
              <a:t> </a:t>
            </a:r>
            <a:r>
              <a:rPr lang="en-US" sz="2800" b="1" dirty="0" err="1" smtClean="0"/>
              <a:t>Emoto</a:t>
            </a:r>
            <a:endParaRPr lang="id-ID" sz="2800" b="1" dirty="0"/>
          </a:p>
        </p:txBody>
      </p:sp>
      <p:pic>
        <p:nvPicPr>
          <p:cNvPr id="1026" name="Picture 2" descr="http://www.emoto-peace-project.com/data/img/1306145888.jpg"/>
          <p:cNvPicPr>
            <a:picLocks noChangeAspect="1" noChangeArrowheads="1"/>
          </p:cNvPicPr>
          <p:nvPr/>
        </p:nvPicPr>
        <p:blipFill>
          <a:blip r:embed="rId2"/>
          <a:srcRect/>
          <a:stretch>
            <a:fillRect/>
          </a:stretch>
        </p:blipFill>
        <p:spPr bwMode="auto">
          <a:xfrm>
            <a:off x="0" y="0"/>
            <a:ext cx="5000628" cy="679400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ipe(down)">
                                      <p:cBhvr>
                                        <p:cTn id="14" dur="580">
                                          <p:stCondLst>
                                            <p:cond delay="0"/>
                                          </p:stCondLst>
                                        </p:cTn>
                                        <p:tgtEl>
                                          <p:spTgt spid="1026"/>
                                        </p:tgtEl>
                                      </p:cBhvr>
                                    </p:animEffect>
                                    <p:anim calcmode="lin" valueType="num">
                                      <p:cBhvr>
                                        <p:cTn id="15"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0" dur="26">
                                          <p:stCondLst>
                                            <p:cond delay="650"/>
                                          </p:stCondLst>
                                        </p:cTn>
                                        <p:tgtEl>
                                          <p:spTgt spid="1026"/>
                                        </p:tgtEl>
                                      </p:cBhvr>
                                      <p:to x="100000" y="60000"/>
                                    </p:animScale>
                                    <p:animScale>
                                      <p:cBhvr>
                                        <p:cTn id="21" dur="166" decel="50000">
                                          <p:stCondLst>
                                            <p:cond delay="676"/>
                                          </p:stCondLst>
                                        </p:cTn>
                                        <p:tgtEl>
                                          <p:spTgt spid="1026"/>
                                        </p:tgtEl>
                                      </p:cBhvr>
                                      <p:to x="100000" y="100000"/>
                                    </p:animScale>
                                    <p:animScale>
                                      <p:cBhvr>
                                        <p:cTn id="22" dur="26">
                                          <p:stCondLst>
                                            <p:cond delay="1312"/>
                                          </p:stCondLst>
                                        </p:cTn>
                                        <p:tgtEl>
                                          <p:spTgt spid="1026"/>
                                        </p:tgtEl>
                                      </p:cBhvr>
                                      <p:to x="100000" y="80000"/>
                                    </p:animScale>
                                    <p:animScale>
                                      <p:cBhvr>
                                        <p:cTn id="23" dur="166" decel="50000">
                                          <p:stCondLst>
                                            <p:cond delay="1338"/>
                                          </p:stCondLst>
                                        </p:cTn>
                                        <p:tgtEl>
                                          <p:spTgt spid="1026"/>
                                        </p:tgtEl>
                                      </p:cBhvr>
                                      <p:to x="100000" y="100000"/>
                                    </p:animScale>
                                    <p:animScale>
                                      <p:cBhvr>
                                        <p:cTn id="24" dur="26">
                                          <p:stCondLst>
                                            <p:cond delay="1642"/>
                                          </p:stCondLst>
                                        </p:cTn>
                                        <p:tgtEl>
                                          <p:spTgt spid="1026"/>
                                        </p:tgtEl>
                                      </p:cBhvr>
                                      <p:to x="100000" y="90000"/>
                                    </p:animScale>
                                    <p:animScale>
                                      <p:cBhvr>
                                        <p:cTn id="25" dur="166" decel="50000">
                                          <p:stCondLst>
                                            <p:cond delay="1668"/>
                                          </p:stCondLst>
                                        </p:cTn>
                                        <p:tgtEl>
                                          <p:spTgt spid="1026"/>
                                        </p:tgtEl>
                                      </p:cBhvr>
                                      <p:to x="100000" y="100000"/>
                                    </p:animScale>
                                    <p:animScale>
                                      <p:cBhvr>
                                        <p:cTn id="26" dur="26">
                                          <p:stCondLst>
                                            <p:cond delay="1808"/>
                                          </p:stCondLst>
                                        </p:cTn>
                                        <p:tgtEl>
                                          <p:spTgt spid="1026"/>
                                        </p:tgtEl>
                                      </p:cBhvr>
                                      <p:to x="100000" y="95000"/>
                                    </p:animScale>
                                    <p:animScale>
                                      <p:cBhvr>
                                        <p:cTn id="27"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Air Sungai di Jakarta</a:t>
            </a:r>
            <a:endParaRPr lang="id-ID" b="1" dirty="0">
              <a:solidFill>
                <a:srgbClr val="FF0000"/>
              </a:solidFill>
            </a:endParaRPr>
          </a:p>
        </p:txBody>
      </p:sp>
      <p:pic>
        <p:nvPicPr>
          <p:cNvPr id="3074" name="Picture 2" descr="D:\Izzul\Ngaji\berita_hari-air_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1182722"/>
            <a:ext cx="6336704" cy="52805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7997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ppt_x"/>
                                          </p:val>
                                        </p:tav>
                                        <p:tav tm="100000">
                                          <p:val>
                                            <p:strVal val="#ppt_x"/>
                                          </p:val>
                                        </p:tav>
                                      </p:tavLst>
                                    </p:anim>
                                    <p:anim calcmode="lin" valueType="num">
                                      <p:cBhvr additive="base">
                                        <p:cTn id="8" dur="2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wipe(down)">
                                      <p:cBhvr>
                                        <p:cTn id="13"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Air Sungai di </a:t>
            </a:r>
            <a:r>
              <a:rPr lang="en-US" b="1" dirty="0" err="1" smtClean="0">
                <a:solidFill>
                  <a:srgbClr val="FF0000"/>
                </a:solidFill>
              </a:rPr>
              <a:t>Jepang</a:t>
            </a:r>
            <a:endParaRPr lang="id-ID" b="1" dirty="0">
              <a:solidFill>
                <a:srgbClr val="FF0000"/>
              </a:solidFill>
            </a:endParaRPr>
          </a:p>
        </p:txBody>
      </p:sp>
      <p:pic>
        <p:nvPicPr>
          <p:cNvPr id="4098" name="Picture 2" descr="D:\Izzul\Ngaji\Oh-Ini-Ternyata-Alasan-Sebenarnya-Kenapa-Sungai-di-Jepang-Bersih-750x5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4633" y="1484784"/>
            <a:ext cx="7143751"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16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098"/>
                                        </p:tgtEl>
                                        <p:attrNameLst>
                                          <p:attrName>style.visibility</p:attrName>
                                        </p:attrNameLst>
                                      </p:cBhvr>
                                      <p:to>
                                        <p:strVal val="visible"/>
                                      </p:to>
                                    </p:set>
                                    <p:animEffect transition="in" filter="fade">
                                      <p:cBhvr>
                                        <p:cTn id="14" dur="1000"/>
                                        <p:tgtEl>
                                          <p:spTgt spid="4098"/>
                                        </p:tgtEl>
                                      </p:cBhvr>
                                    </p:animEffect>
                                    <p:anim calcmode="lin" valueType="num">
                                      <p:cBhvr>
                                        <p:cTn id="15" dur="1000" fill="hold"/>
                                        <p:tgtEl>
                                          <p:spTgt spid="4098"/>
                                        </p:tgtEl>
                                        <p:attrNameLst>
                                          <p:attrName>ppt_x</p:attrName>
                                        </p:attrNameLst>
                                      </p:cBhvr>
                                      <p:tavLst>
                                        <p:tav tm="0">
                                          <p:val>
                                            <p:strVal val="#ppt_x"/>
                                          </p:val>
                                        </p:tav>
                                        <p:tav tm="100000">
                                          <p:val>
                                            <p:strVal val="#ppt_x"/>
                                          </p:val>
                                        </p:tav>
                                      </p:tavLst>
                                    </p:anim>
                                    <p:anim calcmode="lin" valueType="num">
                                      <p:cBhvr>
                                        <p:cTn id="16" dur="1000" fill="hold"/>
                                        <p:tgtEl>
                                          <p:spTgt spid="409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1731" y="692696"/>
            <a:ext cx="3682752" cy="1143000"/>
          </a:xfrm>
        </p:spPr>
        <p:txBody>
          <a:bodyPr>
            <a:normAutofit fontScale="90000"/>
          </a:bodyPr>
          <a:lstStyle/>
          <a:p>
            <a:r>
              <a:rPr lang="en-US" b="1" dirty="0" err="1" smtClean="0">
                <a:solidFill>
                  <a:srgbClr val="FF0000"/>
                </a:solidFill>
              </a:rPr>
              <a:t>Banjir</a:t>
            </a:r>
            <a:r>
              <a:rPr lang="en-US" b="1" dirty="0" smtClean="0">
                <a:solidFill>
                  <a:srgbClr val="FF0000"/>
                </a:solidFill>
              </a:rPr>
              <a:t> di </a:t>
            </a:r>
            <a:r>
              <a:rPr lang="en-US" b="1" dirty="0" err="1" smtClean="0">
                <a:solidFill>
                  <a:srgbClr val="FF0000"/>
                </a:solidFill>
              </a:rPr>
              <a:t>Jepang</a:t>
            </a:r>
            <a:endParaRPr lang="id-ID" b="1" dirty="0">
              <a:solidFill>
                <a:srgbClr val="FF0000"/>
              </a:solidFill>
            </a:endParaRPr>
          </a:p>
        </p:txBody>
      </p:sp>
      <p:pic>
        <p:nvPicPr>
          <p:cNvPr id="5122" name="Picture 2" descr="D:\Izzul\Ngaji\c1e796e4-f25d-4d39-b8ae-60001da3a0cf.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28" y="44624"/>
            <a:ext cx="5052555" cy="6739457"/>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D:\Izzul\Ngaji\130306_a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2276872"/>
            <a:ext cx="3826419" cy="3826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119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5122"/>
                                        </p:tgtEl>
                                        <p:attrNameLst>
                                          <p:attrName>style.visibility</p:attrName>
                                        </p:attrNameLst>
                                      </p:cBhvr>
                                      <p:to>
                                        <p:strVal val="visible"/>
                                      </p:to>
                                    </p:set>
                                    <p:anim calcmode="lin" valueType="num">
                                      <p:cBhvr additive="base">
                                        <p:cTn id="14" dur="500" fill="hold"/>
                                        <p:tgtEl>
                                          <p:spTgt spid="5122"/>
                                        </p:tgtEl>
                                        <p:attrNameLst>
                                          <p:attrName>ppt_x</p:attrName>
                                        </p:attrNameLst>
                                      </p:cBhvr>
                                      <p:tavLst>
                                        <p:tav tm="0">
                                          <p:val>
                                            <p:strVal val="#ppt_x"/>
                                          </p:val>
                                        </p:tav>
                                        <p:tav tm="100000">
                                          <p:val>
                                            <p:strVal val="#ppt_x"/>
                                          </p:val>
                                        </p:tav>
                                      </p:tavLst>
                                    </p:anim>
                                    <p:anim calcmode="lin" valueType="num">
                                      <p:cBhvr additive="base">
                                        <p:cTn id="15" dur="500" fill="hold"/>
                                        <p:tgtEl>
                                          <p:spTgt spid="5122"/>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6" presetClass="entr" presetSubtype="0" fill="hold" nodeType="clickEffect">
                                  <p:stCondLst>
                                    <p:cond delay="0"/>
                                  </p:stCondLst>
                                  <p:childTnLst>
                                    <p:set>
                                      <p:cBhvr>
                                        <p:cTn id="19" dur="1" fill="hold">
                                          <p:stCondLst>
                                            <p:cond delay="0"/>
                                          </p:stCondLst>
                                        </p:cTn>
                                        <p:tgtEl>
                                          <p:spTgt spid="5123"/>
                                        </p:tgtEl>
                                        <p:attrNameLst>
                                          <p:attrName>style.visibility</p:attrName>
                                        </p:attrNameLst>
                                      </p:cBhvr>
                                      <p:to>
                                        <p:strVal val="visible"/>
                                      </p:to>
                                    </p:set>
                                    <p:animEffect transition="in" filter="wipe(down)">
                                      <p:cBhvr>
                                        <p:cTn id="20" dur="580">
                                          <p:stCondLst>
                                            <p:cond delay="0"/>
                                          </p:stCondLst>
                                        </p:cTn>
                                        <p:tgtEl>
                                          <p:spTgt spid="5123"/>
                                        </p:tgtEl>
                                      </p:cBhvr>
                                    </p:animEffect>
                                    <p:anim calcmode="lin" valueType="num">
                                      <p:cBhvr>
                                        <p:cTn id="21" dur="1822" tmFilter="0,0; 0.14,0.36; 0.43,0.73; 0.71,0.91; 1.0,1.0">
                                          <p:stCondLst>
                                            <p:cond delay="0"/>
                                          </p:stCondLst>
                                        </p:cTn>
                                        <p:tgtEl>
                                          <p:spTgt spid="5123"/>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123"/>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123"/>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123"/>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123"/>
                                        </p:tgtEl>
                                        <p:attrNameLst>
                                          <p:attrName>ppt_y</p:attrName>
                                        </p:attrNameLst>
                                      </p:cBhvr>
                                      <p:tavLst>
                                        <p:tav tm="0" fmla="#ppt_y-sin(pi*$)/81">
                                          <p:val>
                                            <p:fltVal val="0"/>
                                          </p:val>
                                        </p:tav>
                                        <p:tav tm="100000">
                                          <p:val>
                                            <p:fltVal val="1"/>
                                          </p:val>
                                        </p:tav>
                                      </p:tavLst>
                                    </p:anim>
                                    <p:animScale>
                                      <p:cBhvr>
                                        <p:cTn id="26" dur="26">
                                          <p:stCondLst>
                                            <p:cond delay="650"/>
                                          </p:stCondLst>
                                        </p:cTn>
                                        <p:tgtEl>
                                          <p:spTgt spid="5123"/>
                                        </p:tgtEl>
                                      </p:cBhvr>
                                      <p:to x="100000" y="60000"/>
                                    </p:animScale>
                                    <p:animScale>
                                      <p:cBhvr>
                                        <p:cTn id="27" dur="166" decel="50000">
                                          <p:stCondLst>
                                            <p:cond delay="676"/>
                                          </p:stCondLst>
                                        </p:cTn>
                                        <p:tgtEl>
                                          <p:spTgt spid="5123"/>
                                        </p:tgtEl>
                                      </p:cBhvr>
                                      <p:to x="100000" y="100000"/>
                                    </p:animScale>
                                    <p:animScale>
                                      <p:cBhvr>
                                        <p:cTn id="28" dur="26">
                                          <p:stCondLst>
                                            <p:cond delay="1312"/>
                                          </p:stCondLst>
                                        </p:cTn>
                                        <p:tgtEl>
                                          <p:spTgt spid="5123"/>
                                        </p:tgtEl>
                                      </p:cBhvr>
                                      <p:to x="100000" y="80000"/>
                                    </p:animScale>
                                    <p:animScale>
                                      <p:cBhvr>
                                        <p:cTn id="29" dur="166" decel="50000">
                                          <p:stCondLst>
                                            <p:cond delay="1338"/>
                                          </p:stCondLst>
                                        </p:cTn>
                                        <p:tgtEl>
                                          <p:spTgt spid="5123"/>
                                        </p:tgtEl>
                                      </p:cBhvr>
                                      <p:to x="100000" y="100000"/>
                                    </p:animScale>
                                    <p:animScale>
                                      <p:cBhvr>
                                        <p:cTn id="30" dur="26">
                                          <p:stCondLst>
                                            <p:cond delay="1642"/>
                                          </p:stCondLst>
                                        </p:cTn>
                                        <p:tgtEl>
                                          <p:spTgt spid="5123"/>
                                        </p:tgtEl>
                                      </p:cBhvr>
                                      <p:to x="100000" y="90000"/>
                                    </p:animScale>
                                    <p:animScale>
                                      <p:cBhvr>
                                        <p:cTn id="31" dur="166" decel="50000">
                                          <p:stCondLst>
                                            <p:cond delay="1668"/>
                                          </p:stCondLst>
                                        </p:cTn>
                                        <p:tgtEl>
                                          <p:spTgt spid="5123"/>
                                        </p:tgtEl>
                                      </p:cBhvr>
                                      <p:to x="100000" y="100000"/>
                                    </p:animScale>
                                    <p:animScale>
                                      <p:cBhvr>
                                        <p:cTn id="32" dur="26">
                                          <p:stCondLst>
                                            <p:cond delay="1808"/>
                                          </p:stCondLst>
                                        </p:cTn>
                                        <p:tgtEl>
                                          <p:spTgt spid="5123"/>
                                        </p:tgtEl>
                                      </p:cBhvr>
                                      <p:to x="100000" y="95000"/>
                                    </p:animScale>
                                    <p:animScale>
                                      <p:cBhvr>
                                        <p:cTn id="33" dur="166" decel="50000">
                                          <p:stCondLst>
                                            <p:cond delay="1834"/>
                                          </p:stCondLst>
                                        </p:cTn>
                                        <p:tgtEl>
                                          <p:spTgt spid="512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Hasil</a:t>
            </a:r>
            <a:r>
              <a:rPr lang="en-US" dirty="0" smtClean="0"/>
              <a:t> </a:t>
            </a:r>
            <a:r>
              <a:rPr lang="en-US" dirty="0" err="1" smtClean="0"/>
              <a:t>Penelitian</a:t>
            </a:r>
            <a:endParaRPr lang="id-ID" dirty="0"/>
          </a:p>
        </p:txBody>
      </p:sp>
      <p:sp>
        <p:nvSpPr>
          <p:cNvPr id="3" name="Content Placeholder 2"/>
          <p:cNvSpPr>
            <a:spLocks noGrp="1"/>
          </p:cNvSpPr>
          <p:nvPr>
            <p:ph idx="1"/>
          </p:nvPr>
        </p:nvSpPr>
        <p:spPr>
          <a:xfrm>
            <a:off x="395536" y="1844824"/>
            <a:ext cx="8229600" cy="4525963"/>
          </a:xfrm>
        </p:spPr>
        <p:txBody>
          <a:bodyPr>
            <a:normAutofit fontScale="85000" lnSpcReduction="20000"/>
          </a:bodyPr>
          <a:lstStyle/>
          <a:p>
            <a:pPr algn="just"/>
            <a:r>
              <a:rPr lang="id-ID" dirty="0"/>
              <a:t>Seorang peneliti dari Hado Institute di Tokyo, melalui penelitiannya pada tahun 2003 mengungkapkan suatu keanehan pada sifat air. Profesor Masaru Emoto melakukan pengamataan terhadap lebih dari dua ribu contoh air dari seluruh dunia dan mengabadikan setiap foto kristal air yang terbentuk. Prof. Emoto menemukan bahwa partikel molekul air ternyata bisa berubah-ubah tergantung perasaan manusia </a:t>
            </a:r>
            <a:r>
              <a:rPr lang="id-ID" dirty="0" smtClean="0"/>
              <a:t>di</a:t>
            </a:r>
            <a:r>
              <a:rPr lang="en-US" dirty="0" smtClean="0"/>
              <a:t> </a:t>
            </a:r>
            <a:r>
              <a:rPr lang="id-ID" dirty="0" smtClean="0"/>
              <a:t>sekelilingnya</a:t>
            </a:r>
            <a:r>
              <a:rPr lang="id-ID" dirty="0"/>
              <a:t>, yang secara tidak langsung mengisyaratkan pengaruh perasaan terhadap klasterisasi molekul air yang terbentuk oleh adanya ikatan hidrogen</a:t>
            </a:r>
            <a:r>
              <a:rPr lang="id-ID" dirty="0" smtClean="0"/>
              <a:t>.</a:t>
            </a:r>
            <a:endParaRPr lang="id-ID" dirty="0"/>
          </a:p>
        </p:txBody>
      </p:sp>
    </p:spTree>
    <p:extLst>
      <p:ext uri="{BB962C8B-B14F-4D97-AF65-F5344CB8AC3E}">
        <p14:creationId xmlns:p14="http://schemas.microsoft.com/office/powerpoint/2010/main" val="78366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ppt_w</p:attrName>
                                        </p:attrNameLst>
                                      </p:cBhvr>
                                      <p:tavLst>
                                        <p:tav tm="0" fmla="#ppt_w*sin(2.5*pi*$)">
                                          <p:val>
                                            <p:fltVal val="0"/>
                                          </p:val>
                                        </p:tav>
                                        <p:tav tm="100000">
                                          <p:val>
                                            <p:fltVal val="1"/>
                                          </p:val>
                                        </p:tav>
                                      </p:tavLst>
                                    </p:anim>
                                    <p:anim calcmode="lin" valueType="num">
                                      <p:cBhvr>
                                        <p:cTn id="9" dur="1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Hasil</a:t>
            </a:r>
            <a:r>
              <a:rPr lang="en-US" dirty="0" smtClean="0"/>
              <a:t> </a:t>
            </a:r>
            <a:r>
              <a:rPr lang="en-US" dirty="0" err="1" smtClean="0"/>
              <a:t>Penelitian</a:t>
            </a:r>
            <a:endParaRPr lang="id-ID" dirty="0"/>
          </a:p>
        </p:txBody>
      </p:sp>
      <p:sp>
        <p:nvSpPr>
          <p:cNvPr id="3" name="Content Placeholder 2"/>
          <p:cNvSpPr>
            <a:spLocks noGrp="1"/>
          </p:cNvSpPr>
          <p:nvPr>
            <p:ph idx="1"/>
          </p:nvPr>
        </p:nvSpPr>
        <p:spPr/>
        <p:txBody>
          <a:bodyPr>
            <a:normAutofit lnSpcReduction="10000"/>
          </a:bodyPr>
          <a:lstStyle/>
          <a:p>
            <a:pPr algn="just"/>
            <a:r>
              <a:rPr lang="id-ID" dirty="0"/>
              <a:t>Dalam bukunya </a:t>
            </a:r>
            <a:r>
              <a:rPr lang="id-ID" b="1" i="1" dirty="0">
                <a:solidFill>
                  <a:srgbClr val="FF0000"/>
                </a:solidFill>
              </a:rPr>
              <a:t>The Hidden Message in Water</a:t>
            </a:r>
            <a:r>
              <a:rPr lang="id-ID" dirty="0"/>
              <a:t>, Prof. Masaru Emoto mengungkapkan bahwa partikel kristal air terlihat menjadi “indah” dan “mengagumkan” apabila mendapat reaksi positif di sekitarnya, misalnya dengan kegembiraan dan kebahagiaan. Namun partikel kristal air terlihat menjadi “buruk” dan “tidak sedap dipandang mata” apabila mendapat efek negatif disekitarnya, seperti kesedihan dan bencana</a:t>
            </a:r>
          </a:p>
          <a:p>
            <a:pPr marL="0" indent="0">
              <a:buNone/>
            </a:pPr>
            <a:endParaRPr lang="id-ID" dirty="0"/>
          </a:p>
        </p:txBody>
      </p:sp>
    </p:spTree>
    <p:extLst>
      <p:ext uri="{BB962C8B-B14F-4D97-AF65-F5344CB8AC3E}">
        <p14:creationId xmlns:p14="http://schemas.microsoft.com/office/powerpoint/2010/main" val="4201889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fontScale="90000"/>
          </a:bodyPr>
          <a:lstStyle/>
          <a:p>
            <a:r>
              <a:rPr lang="en-US" dirty="0" err="1" smtClean="0"/>
              <a:t>Foto</a:t>
            </a:r>
            <a:r>
              <a:rPr lang="en-US" dirty="0" smtClean="0"/>
              <a:t> air </a:t>
            </a:r>
            <a:r>
              <a:rPr lang="en-US" dirty="0" err="1"/>
              <a:t>k</a:t>
            </a:r>
            <a:r>
              <a:rPr lang="en-US" dirty="0" err="1" smtClean="0"/>
              <a:t>ran</a:t>
            </a:r>
            <a:r>
              <a:rPr lang="en-US" dirty="0" smtClean="0"/>
              <a:t> di Paris (</a:t>
            </a:r>
            <a:r>
              <a:rPr lang="en-US" dirty="0" err="1" smtClean="0"/>
              <a:t>Prancis</a:t>
            </a:r>
            <a:r>
              <a:rPr lang="en-US" dirty="0" smtClean="0"/>
              <a:t>), </a:t>
            </a:r>
            <a:r>
              <a:rPr lang="en-US" dirty="0" err="1" smtClean="0"/>
              <a:t>tidak</a:t>
            </a:r>
            <a:r>
              <a:rPr lang="en-US" dirty="0" smtClean="0"/>
              <a:t> </a:t>
            </a:r>
            <a:r>
              <a:rPr lang="en-US" dirty="0" err="1" smtClean="0"/>
              <a:t>ada</a:t>
            </a:r>
            <a:r>
              <a:rPr lang="en-US" dirty="0" smtClean="0"/>
              <a:t> </a:t>
            </a:r>
            <a:r>
              <a:rPr lang="en-US" dirty="0" err="1" smtClean="0"/>
              <a:t>tanda-tanda</a:t>
            </a:r>
            <a:r>
              <a:rPr lang="en-US" dirty="0" smtClean="0"/>
              <a:t> </a:t>
            </a:r>
            <a:r>
              <a:rPr lang="en-US" dirty="0" err="1" smtClean="0"/>
              <a:t>kristalisasi</a:t>
            </a:r>
            <a:r>
              <a:rPr lang="en-US" dirty="0" smtClean="0"/>
              <a:t> air</a:t>
            </a:r>
            <a:endParaRPr lang="id-ID" dirty="0"/>
          </a:p>
        </p:txBody>
      </p:sp>
      <p:pic>
        <p:nvPicPr>
          <p:cNvPr id="7170" name="Picture 2" descr="http://www.emoto-peace-project.com/data/pdf/1310036825.jpg"/>
          <p:cNvPicPr>
            <a:picLocks noChangeAspect="1" noChangeArrowheads="1"/>
          </p:cNvPicPr>
          <p:nvPr/>
        </p:nvPicPr>
        <p:blipFill>
          <a:blip r:embed="rId2"/>
          <a:srcRect/>
          <a:stretch>
            <a:fillRect/>
          </a:stretch>
        </p:blipFill>
        <p:spPr bwMode="auto">
          <a:xfrm>
            <a:off x="1857356" y="1285860"/>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fade">
                                      <p:cBhvr>
                                        <p:cTn id="14" dur="1000"/>
                                        <p:tgtEl>
                                          <p:spTgt spid="7170"/>
                                        </p:tgtEl>
                                      </p:cBhvr>
                                    </p:animEffect>
                                    <p:anim calcmode="lin" valueType="num">
                                      <p:cBhvr>
                                        <p:cTn id="15" dur="1000" fill="hold"/>
                                        <p:tgtEl>
                                          <p:spTgt spid="7170"/>
                                        </p:tgtEl>
                                        <p:attrNameLst>
                                          <p:attrName>ppt_x</p:attrName>
                                        </p:attrNameLst>
                                      </p:cBhvr>
                                      <p:tavLst>
                                        <p:tav tm="0">
                                          <p:val>
                                            <p:strVal val="#ppt_x"/>
                                          </p:val>
                                        </p:tav>
                                        <p:tav tm="100000">
                                          <p:val>
                                            <p:strVal val="#ppt_x"/>
                                          </p:val>
                                        </p:tav>
                                      </p:tavLst>
                                    </p:anim>
                                    <p:anim calcmode="lin" valueType="num">
                                      <p:cBhvr>
                                        <p:cTn id="16"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fontScale="90000"/>
          </a:bodyPr>
          <a:lstStyle/>
          <a:p>
            <a:r>
              <a:rPr lang="id-ID" dirty="0" smtClean="0"/>
              <a:t/>
            </a:r>
            <a:br>
              <a:rPr lang="id-ID" dirty="0" smtClean="0"/>
            </a:br>
            <a:r>
              <a:rPr lang="id-ID" dirty="0"/>
              <a:t/>
            </a:r>
            <a:br>
              <a:rPr lang="id-ID" dirty="0"/>
            </a:br>
            <a:r>
              <a:rPr lang="id-ID" dirty="0" smtClean="0"/>
              <a:t/>
            </a:r>
            <a:br>
              <a:rPr lang="id-ID" dirty="0" smtClean="0"/>
            </a:br>
            <a:r>
              <a:rPr lang="en-US" dirty="0" smtClean="0"/>
              <a:t>Kota </a:t>
            </a:r>
            <a:r>
              <a:rPr lang="id-ID" dirty="0" smtClean="0"/>
              <a:t>Vancouver, </a:t>
            </a:r>
            <a:r>
              <a:rPr lang="id-ID" dirty="0" smtClean="0"/>
              <a:t>Kanada</a:t>
            </a:r>
            <a:br>
              <a:rPr lang="id-ID" dirty="0" smtClean="0"/>
            </a:br>
            <a:r>
              <a:rPr lang="id-ID" dirty="0" smtClean="0"/>
              <a:t>Air di sini mempertahankan bentuk kristal yang indah yang spesifik untuk air keran .</a:t>
            </a:r>
            <a:br>
              <a:rPr lang="id-ID" dirty="0" smtClean="0"/>
            </a:br>
            <a:endParaRPr lang="id-ID" dirty="0"/>
          </a:p>
        </p:txBody>
      </p:sp>
      <p:pic>
        <p:nvPicPr>
          <p:cNvPr id="8194" name="Picture 2" descr="http://www.emoto-peace-project.com/data/img/1310037009.jpg"/>
          <p:cNvPicPr>
            <a:picLocks noChangeAspect="1" noChangeArrowheads="1"/>
          </p:cNvPicPr>
          <p:nvPr/>
        </p:nvPicPr>
        <p:blipFill>
          <a:blip r:embed="rId2"/>
          <a:srcRect/>
          <a:stretch>
            <a:fillRect/>
          </a:stretch>
        </p:blipFill>
        <p:spPr bwMode="auto">
          <a:xfrm>
            <a:off x="2643174" y="2500306"/>
            <a:ext cx="3857652" cy="3857652"/>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194"/>
                                        </p:tgtEl>
                                        <p:attrNameLst>
                                          <p:attrName>style.visibility</p:attrName>
                                        </p:attrNameLst>
                                      </p:cBhvr>
                                      <p:to>
                                        <p:strVal val="visible"/>
                                      </p:to>
                                    </p:set>
                                    <p:animEffect transition="in" filter="fade">
                                      <p:cBhvr>
                                        <p:cTn id="14" dur="1000"/>
                                        <p:tgtEl>
                                          <p:spTgt spid="8194"/>
                                        </p:tgtEl>
                                      </p:cBhvr>
                                    </p:animEffect>
                                    <p:anim calcmode="lin" valueType="num">
                                      <p:cBhvr>
                                        <p:cTn id="15" dur="1000" fill="hold"/>
                                        <p:tgtEl>
                                          <p:spTgt spid="8194"/>
                                        </p:tgtEl>
                                        <p:attrNameLst>
                                          <p:attrName>ppt_x</p:attrName>
                                        </p:attrNameLst>
                                      </p:cBhvr>
                                      <p:tavLst>
                                        <p:tav tm="0">
                                          <p:val>
                                            <p:strVal val="#ppt_x"/>
                                          </p:val>
                                        </p:tav>
                                        <p:tav tm="100000">
                                          <p:val>
                                            <p:strVal val="#ppt_x"/>
                                          </p:val>
                                        </p:tav>
                                      </p:tavLst>
                                    </p:anim>
                                    <p:anim calcmode="lin" valueType="num">
                                      <p:cBhvr>
                                        <p:cTn id="16" dur="1000" fill="hold"/>
                                        <p:tgtEl>
                                          <p:spTgt spid="81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en-US" dirty="0" err="1" smtClean="0"/>
              <a:t>Foto</a:t>
            </a:r>
            <a:r>
              <a:rPr lang="en-US" dirty="0" smtClean="0"/>
              <a:t> </a:t>
            </a:r>
            <a:r>
              <a:rPr lang="en-US" dirty="0" err="1" smtClean="0"/>
              <a:t>Molekul</a:t>
            </a:r>
            <a:r>
              <a:rPr lang="en-US" dirty="0" smtClean="0"/>
              <a:t> Air </a:t>
            </a:r>
            <a:r>
              <a:rPr lang="en-US" dirty="0" err="1" smtClean="0"/>
              <a:t>Kran</a:t>
            </a:r>
            <a:r>
              <a:rPr lang="en-US" dirty="0" smtClean="0"/>
              <a:t> di Tokyo</a:t>
            </a:r>
            <a:endParaRPr lang="id-ID" dirty="0"/>
          </a:p>
        </p:txBody>
      </p:sp>
      <p:pic>
        <p:nvPicPr>
          <p:cNvPr id="6146" name="Picture 2" descr="http://www.emoto-peace-project.com/data/img/1307601071.jpg"/>
          <p:cNvPicPr>
            <a:picLocks noChangeAspect="1" noChangeArrowheads="1"/>
          </p:cNvPicPr>
          <p:nvPr/>
        </p:nvPicPr>
        <p:blipFill>
          <a:blip r:embed="rId2"/>
          <a:srcRect/>
          <a:stretch>
            <a:fillRect/>
          </a:stretch>
        </p:blipFill>
        <p:spPr bwMode="auto">
          <a:xfrm>
            <a:off x="1871663" y="1142984"/>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146"/>
                                        </p:tgtEl>
                                        <p:attrNameLst>
                                          <p:attrName>style.visibility</p:attrName>
                                        </p:attrNameLst>
                                      </p:cBhvr>
                                      <p:to>
                                        <p:strVal val="visible"/>
                                      </p:to>
                                    </p:set>
                                    <p:animEffect transition="in" filter="fade">
                                      <p:cBhvr>
                                        <p:cTn id="14" dur="1000"/>
                                        <p:tgtEl>
                                          <p:spTgt spid="6146"/>
                                        </p:tgtEl>
                                      </p:cBhvr>
                                    </p:animEffect>
                                    <p:anim calcmode="lin" valueType="num">
                                      <p:cBhvr>
                                        <p:cTn id="15" dur="1000" fill="hold"/>
                                        <p:tgtEl>
                                          <p:spTgt spid="6146"/>
                                        </p:tgtEl>
                                        <p:attrNameLst>
                                          <p:attrName>ppt_x</p:attrName>
                                        </p:attrNameLst>
                                      </p:cBhvr>
                                      <p:tavLst>
                                        <p:tav tm="0">
                                          <p:val>
                                            <p:strVal val="#ppt_x"/>
                                          </p:val>
                                        </p:tav>
                                        <p:tav tm="100000">
                                          <p:val>
                                            <p:strVal val="#ppt_x"/>
                                          </p:val>
                                        </p:tav>
                                      </p:tavLst>
                                    </p:anim>
                                    <p:anim calcmode="lin" valueType="num">
                                      <p:cBhvr>
                                        <p:cTn id="16"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lstStyle/>
          <a:p>
            <a:r>
              <a:rPr lang="id-ID" dirty="0" smtClean="0"/>
              <a:t>AIR ALAMI</a:t>
            </a:r>
            <a:endParaRPr lang="id-ID" dirty="0"/>
          </a:p>
        </p:txBody>
      </p:sp>
      <p:sp>
        <p:nvSpPr>
          <p:cNvPr id="3" name="Content Placeholder 2"/>
          <p:cNvSpPr>
            <a:spLocks noGrp="1"/>
          </p:cNvSpPr>
          <p:nvPr>
            <p:ph idx="1"/>
          </p:nvPr>
        </p:nvSpPr>
        <p:spPr>
          <a:xfrm>
            <a:off x="0" y="857232"/>
            <a:ext cx="9144000" cy="6000768"/>
          </a:xfrm>
        </p:spPr>
        <p:txBody>
          <a:bodyPr>
            <a:normAutofit fontScale="92500" lnSpcReduction="10000"/>
          </a:bodyPr>
          <a:lstStyle/>
          <a:p>
            <a:endParaRPr lang="id-ID" dirty="0" smtClean="0"/>
          </a:p>
          <a:p>
            <a:r>
              <a:rPr lang="id-ID" dirty="0" smtClean="0"/>
              <a:t>Air awalnya alami dan memiliki kekuatan untuk memurnikan dirinya sendiri . Misalnya , ketika air hujan menembus tanah, disaring melalui tanah dan menjadi bagian dari sumber air bawah tanah . Air juga disaring ketika menguap dari sungai dan danau menjadi awan di langit . Ini hanya beberapa dari proses alam pemurnian Bagaimana pernah , hari ini , karena hasil karya manusia , sejumlah besar bahan kimia telah menembus tanah di mana filter air hujan . Ini berarti bahwa sumber air bawah tanah dan mata air sering juga terkontaminasi . Berikut adalah kumpulan foto-foto kristal air yang ditemukan di daerah alam yang </a:t>
            </a:r>
            <a:r>
              <a:rPr lang="id-ID" dirty="0" smtClean="0"/>
              <a:t>khas.</a:t>
            </a:r>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b="1" u="sng" dirty="0"/>
              <a:t>Sanbu-ichi yusui Spring water, Nagasaka-cho</a:t>
            </a:r>
            <a:endParaRPr lang="id-ID" dirty="0"/>
          </a:p>
        </p:txBody>
      </p:sp>
      <p:pic>
        <p:nvPicPr>
          <p:cNvPr id="9218" name="Picture 2" descr="http://www.emoto-peace-project.com/data/img/1310809257.jpg"/>
          <p:cNvPicPr>
            <a:picLocks noChangeAspect="1" noChangeArrowheads="1"/>
          </p:cNvPicPr>
          <p:nvPr/>
        </p:nvPicPr>
        <p:blipFill>
          <a:blip r:embed="rId2"/>
          <a:srcRect/>
          <a:stretch>
            <a:fillRect/>
          </a:stretch>
        </p:blipFill>
        <p:spPr bwMode="auto">
          <a:xfrm>
            <a:off x="2214546" y="1857364"/>
            <a:ext cx="4714884" cy="47148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 calcmode="lin" valueType="num">
                                      <p:cBhvr additive="base">
                                        <p:cTn id="12" dur="500" fill="hold"/>
                                        <p:tgtEl>
                                          <p:spTgt spid="9218"/>
                                        </p:tgtEl>
                                        <p:attrNameLst>
                                          <p:attrName>ppt_x</p:attrName>
                                        </p:attrNameLst>
                                      </p:cBhvr>
                                      <p:tavLst>
                                        <p:tav tm="0">
                                          <p:val>
                                            <p:strVal val="#ppt_x"/>
                                          </p:val>
                                        </p:tav>
                                        <p:tav tm="100000">
                                          <p:val>
                                            <p:strVal val="#ppt_x"/>
                                          </p:val>
                                        </p:tav>
                                      </p:tavLst>
                                    </p:anim>
                                    <p:anim calcmode="lin" valueType="num">
                                      <p:cBhvr additive="base">
                                        <p:cTn id="13"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u="sng" dirty="0"/>
              <a:t>Fountain in Lourdes, France</a:t>
            </a:r>
            <a:endParaRPr lang="id-ID" dirty="0"/>
          </a:p>
        </p:txBody>
      </p:sp>
      <p:pic>
        <p:nvPicPr>
          <p:cNvPr id="11266" name="Picture 2" descr="http://www.emoto-peace-project.com/data/img/1310041873.jpg"/>
          <p:cNvPicPr>
            <a:picLocks noChangeAspect="1" noChangeArrowheads="1"/>
          </p:cNvPicPr>
          <p:nvPr/>
        </p:nvPicPr>
        <p:blipFill>
          <a:blip r:embed="rId2"/>
          <a:srcRect/>
          <a:stretch>
            <a:fillRect/>
          </a:stretch>
        </p:blipFill>
        <p:spPr bwMode="auto">
          <a:xfrm>
            <a:off x="1871663" y="1214422"/>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266"/>
                                        </p:tgtEl>
                                        <p:attrNameLst>
                                          <p:attrName>style.visibility</p:attrName>
                                        </p:attrNameLst>
                                      </p:cBhvr>
                                      <p:to>
                                        <p:strVal val="visible"/>
                                      </p:to>
                                    </p:set>
                                    <p:anim calcmode="lin" valueType="num">
                                      <p:cBhvr additive="base">
                                        <p:cTn id="13" dur="500" fill="hold"/>
                                        <p:tgtEl>
                                          <p:spTgt spid="11266"/>
                                        </p:tgtEl>
                                        <p:attrNameLst>
                                          <p:attrName>ppt_x</p:attrName>
                                        </p:attrNameLst>
                                      </p:cBhvr>
                                      <p:tavLst>
                                        <p:tav tm="0">
                                          <p:val>
                                            <p:strVal val="#ppt_x"/>
                                          </p:val>
                                        </p:tav>
                                        <p:tav tm="100000">
                                          <p:val>
                                            <p:strVal val="#ppt_x"/>
                                          </p:val>
                                        </p:tav>
                                      </p:tavLst>
                                    </p:anim>
                                    <p:anim calcmode="lin" valueType="num">
                                      <p:cBhvr additive="base">
                                        <p:cTn id="14" dur="500" fill="hold"/>
                                        <p:tgtEl>
                                          <p:spTgt spid="1126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Sungai , Danau dan Rawa-Rawa</a:t>
            </a:r>
            <a:endParaRPr lang="id-ID" dirty="0"/>
          </a:p>
        </p:txBody>
      </p:sp>
      <p:pic>
        <p:nvPicPr>
          <p:cNvPr id="4" name="Picture 2" descr="http://www.emoto-peace-project.com/data/img/1308207767.jpg"/>
          <p:cNvPicPr>
            <a:picLocks noGrp="1" noChangeAspect="1" noChangeArrowheads="1"/>
          </p:cNvPicPr>
          <p:nvPr>
            <p:ph idx="1"/>
          </p:nvPr>
        </p:nvPicPr>
        <p:blipFill>
          <a:blip r:embed="rId2"/>
          <a:srcRect/>
          <a:stretch>
            <a:fillRect/>
          </a:stretch>
        </p:blipFill>
        <p:spPr bwMode="auto">
          <a:xfrm>
            <a:off x="2051720" y="1340768"/>
            <a:ext cx="5184576" cy="518457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Shinano River, Niigata Prefecture</a:t>
            </a:r>
            <a:endParaRPr lang="id-ID" dirty="0"/>
          </a:p>
        </p:txBody>
      </p:sp>
      <p:pic>
        <p:nvPicPr>
          <p:cNvPr id="12290" name="Picture 2" descr="http://www.emoto-peace-project.com/data/img/1308207722.jpg"/>
          <p:cNvPicPr>
            <a:picLocks noChangeAspect="1" noChangeArrowheads="1"/>
          </p:cNvPicPr>
          <p:nvPr/>
        </p:nvPicPr>
        <p:blipFill>
          <a:blip r:embed="rId2"/>
          <a:srcRect/>
          <a:stretch>
            <a:fillRect/>
          </a:stretch>
        </p:blipFill>
        <p:spPr bwMode="auto">
          <a:xfrm>
            <a:off x="1871663" y="1285860"/>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290"/>
                                        </p:tgtEl>
                                        <p:attrNameLst>
                                          <p:attrName>style.visibility</p:attrName>
                                        </p:attrNameLst>
                                      </p:cBhvr>
                                      <p:to>
                                        <p:strVal val="visible"/>
                                      </p:to>
                                    </p:set>
                                    <p:animEffect transition="in" filter="fade">
                                      <p:cBhvr>
                                        <p:cTn id="14" dur="1000"/>
                                        <p:tgtEl>
                                          <p:spTgt spid="12290"/>
                                        </p:tgtEl>
                                      </p:cBhvr>
                                    </p:animEffect>
                                    <p:anim calcmode="lin" valueType="num">
                                      <p:cBhvr>
                                        <p:cTn id="15" dur="1000" fill="hold"/>
                                        <p:tgtEl>
                                          <p:spTgt spid="12290"/>
                                        </p:tgtEl>
                                        <p:attrNameLst>
                                          <p:attrName>ppt_x</p:attrName>
                                        </p:attrNameLst>
                                      </p:cBhvr>
                                      <p:tavLst>
                                        <p:tav tm="0">
                                          <p:val>
                                            <p:strVal val="#ppt_x"/>
                                          </p:val>
                                        </p:tav>
                                        <p:tav tm="100000">
                                          <p:val>
                                            <p:strVal val="#ppt_x"/>
                                          </p:val>
                                        </p:tav>
                                      </p:tavLst>
                                    </p:anim>
                                    <p:anim calcmode="lin" valueType="num">
                                      <p:cBhvr>
                                        <p:cTn id="16" dur="1000" fill="hold"/>
                                        <p:tgtEl>
                                          <p:spTgt spid="122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normAutofit fontScale="90000"/>
          </a:bodyPr>
          <a:lstStyle/>
          <a:p>
            <a:r>
              <a:rPr lang="id-ID" dirty="0" smtClean="0"/>
              <a:t>MUSIK UNTUK </a:t>
            </a:r>
            <a:r>
              <a:rPr lang="id-ID" dirty="0" smtClean="0"/>
              <a:t>AIR</a:t>
            </a:r>
            <a:r>
              <a:rPr lang="en-US" dirty="0" smtClean="0"/>
              <a:t/>
            </a:r>
            <a:br>
              <a:rPr lang="en-US" dirty="0" smtClean="0"/>
            </a:br>
            <a:r>
              <a:rPr lang="en-US" sz="3200" dirty="0" smtClean="0"/>
              <a:t>Air </a:t>
            </a:r>
            <a:r>
              <a:rPr lang="en-US" sz="3200" dirty="0" err="1" smtClean="0"/>
              <a:t>dimasukkan</a:t>
            </a:r>
            <a:r>
              <a:rPr lang="en-US" sz="3200" dirty="0" smtClean="0"/>
              <a:t> </a:t>
            </a:r>
            <a:r>
              <a:rPr lang="en-US" sz="3200" dirty="0" err="1" smtClean="0"/>
              <a:t>botol</a:t>
            </a:r>
            <a:r>
              <a:rPr lang="en-US" sz="3200" dirty="0" smtClean="0"/>
              <a:t> </a:t>
            </a:r>
            <a:r>
              <a:rPr lang="en-US" sz="3200" dirty="0" err="1" smtClean="0"/>
              <a:t>kemudian</a:t>
            </a:r>
            <a:r>
              <a:rPr lang="en-US" sz="3200" dirty="0" smtClean="0"/>
              <a:t> di </a:t>
            </a:r>
            <a:r>
              <a:rPr lang="en-US" sz="3200" dirty="0" err="1" smtClean="0"/>
              <a:t>sampingnya</a:t>
            </a:r>
            <a:r>
              <a:rPr lang="en-US" sz="3200" dirty="0" smtClean="0"/>
              <a:t> </a:t>
            </a:r>
            <a:r>
              <a:rPr lang="en-US" sz="3200" dirty="0" err="1" smtClean="0"/>
              <a:t>diperdengarkan</a:t>
            </a:r>
            <a:r>
              <a:rPr lang="en-US" sz="3200" dirty="0" smtClean="0"/>
              <a:t> </a:t>
            </a:r>
            <a:r>
              <a:rPr lang="en-US" sz="3200" dirty="0" err="1" smtClean="0"/>
              <a:t>musik</a:t>
            </a:r>
            <a:endParaRPr lang="id-ID" sz="3200" dirty="0"/>
          </a:p>
        </p:txBody>
      </p:sp>
      <p:pic>
        <p:nvPicPr>
          <p:cNvPr id="15362" name="Picture 2" descr="http://www.emoto-peace-project.com/data/img/1308207812.jpg"/>
          <p:cNvPicPr>
            <a:picLocks noChangeAspect="1" noChangeArrowheads="1"/>
          </p:cNvPicPr>
          <p:nvPr/>
        </p:nvPicPr>
        <p:blipFill>
          <a:blip r:embed="rId2"/>
          <a:srcRect/>
          <a:stretch>
            <a:fillRect/>
          </a:stretch>
        </p:blipFill>
        <p:spPr bwMode="auto">
          <a:xfrm>
            <a:off x="971600" y="2071678"/>
            <a:ext cx="7256404" cy="4453666"/>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48680"/>
            <a:ext cx="9144000" cy="5805264"/>
          </a:xfrm>
        </p:spPr>
        <p:txBody>
          <a:bodyPr>
            <a:normAutofit/>
          </a:bodyPr>
          <a:lstStyle/>
          <a:p>
            <a:r>
              <a:rPr lang="id-ID" dirty="0" smtClean="0"/>
              <a:t>Getaran musik dan kata-kata ditularkan melalui udara mempengaruhi air lebih dari </a:t>
            </a:r>
            <a:r>
              <a:rPr lang="en-US" dirty="0" smtClean="0"/>
              <a:t>n</a:t>
            </a:r>
            <a:r>
              <a:rPr lang="id-ID" dirty="0" smtClean="0"/>
              <a:t>ano </a:t>
            </a:r>
            <a:r>
              <a:rPr lang="id-ID" dirty="0" smtClean="0"/>
              <a:t>elemen lainnya ...</a:t>
            </a:r>
          </a:p>
          <a:p>
            <a:endParaRPr lang="id-ID" dirty="0" smtClean="0"/>
          </a:p>
          <a:p>
            <a:r>
              <a:rPr lang="id-ID" dirty="0" smtClean="0"/>
              <a:t>Kami memilih air suling sebagai air untuk bereksperimen dengan karena memiliki struktur kristal sederhana dengan sedikitnya jumlah </a:t>
            </a:r>
            <a:r>
              <a:rPr lang="id-ID" dirty="0" smtClean="0"/>
              <a:t>kotoran. </a:t>
            </a:r>
            <a:r>
              <a:rPr lang="id-ID" dirty="0" smtClean="0"/>
              <a:t>Pertama , kami mengambil gambar air suling dasar; kemudian setelah bermain musik </a:t>
            </a:r>
            <a:r>
              <a:rPr lang="id-ID" dirty="0" smtClean="0"/>
              <a:t>(di </a:t>
            </a:r>
            <a:r>
              <a:rPr lang="id-ID" dirty="0" smtClean="0"/>
              <a:t>bawah kondisi yang terlihat pada gambar kanan atas ) .</a:t>
            </a:r>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000240"/>
          </a:xfrm>
        </p:spPr>
        <p:txBody>
          <a:bodyPr>
            <a:normAutofit fontScale="90000"/>
          </a:bodyPr>
          <a:lstStyle/>
          <a:p>
            <a:r>
              <a:rPr lang="en-US" b="1" u="sng" dirty="0"/>
              <a:t>Mozart´s “Symphony No. 40 in G Minor</a:t>
            </a:r>
            <a:r>
              <a:rPr lang="en-US" b="1" u="sng" dirty="0" smtClean="0"/>
              <a:t>”</a:t>
            </a:r>
            <a:r>
              <a:rPr lang="id-ID" b="1" u="sng" dirty="0" smtClean="0"/>
              <a:t/>
            </a:r>
            <a:br>
              <a:rPr lang="id-ID" b="1" u="sng" dirty="0" smtClean="0"/>
            </a:br>
            <a:r>
              <a:rPr lang="id-ID" b="1" dirty="0" smtClean="0"/>
              <a:t>" </a:t>
            </a:r>
            <a:r>
              <a:rPr lang="id-ID" dirty="0" smtClean="0"/>
              <a:t>Musik ini diam-diam menyembuhkan jantung pendengarnya " .</a:t>
            </a:r>
            <a:endParaRPr lang="id-ID" dirty="0"/>
          </a:p>
        </p:txBody>
      </p:sp>
      <p:pic>
        <p:nvPicPr>
          <p:cNvPr id="16386" name="Picture 2" descr="http://www.emoto-peace-project.com/data/img/1310845426.jpg"/>
          <p:cNvPicPr>
            <a:picLocks noChangeAspect="1" noChangeArrowheads="1"/>
          </p:cNvPicPr>
          <p:nvPr/>
        </p:nvPicPr>
        <p:blipFill>
          <a:blip r:embed="rId2"/>
          <a:srcRect/>
          <a:stretch>
            <a:fillRect/>
          </a:stretch>
        </p:blipFill>
        <p:spPr bwMode="auto">
          <a:xfrm>
            <a:off x="2471733" y="2271686"/>
            <a:ext cx="4200535" cy="420053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6386"/>
                                        </p:tgtEl>
                                        <p:attrNameLst>
                                          <p:attrName>style.visibility</p:attrName>
                                        </p:attrNameLst>
                                      </p:cBhvr>
                                      <p:to>
                                        <p:strVal val="visible"/>
                                      </p:to>
                                    </p:set>
                                    <p:animEffect transition="in" filter="fade">
                                      <p:cBhvr>
                                        <p:cTn id="14" dur="1000"/>
                                        <p:tgtEl>
                                          <p:spTgt spid="16386"/>
                                        </p:tgtEl>
                                      </p:cBhvr>
                                    </p:animEffect>
                                    <p:anim calcmode="lin" valueType="num">
                                      <p:cBhvr>
                                        <p:cTn id="15" dur="1000" fill="hold"/>
                                        <p:tgtEl>
                                          <p:spTgt spid="16386"/>
                                        </p:tgtEl>
                                        <p:attrNameLst>
                                          <p:attrName>ppt_x</p:attrName>
                                        </p:attrNameLst>
                                      </p:cBhvr>
                                      <p:tavLst>
                                        <p:tav tm="0">
                                          <p:val>
                                            <p:strVal val="#ppt_x"/>
                                          </p:val>
                                        </p:tav>
                                        <p:tav tm="100000">
                                          <p:val>
                                            <p:strVal val="#ppt_x"/>
                                          </p:val>
                                        </p:tav>
                                      </p:tavLst>
                                    </p:anim>
                                    <p:anim calcmode="lin" valueType="num">
                                      <p:cBhvr>
                                        <p:cTn id="16" dur="1000" fill="hold"/>
                                        <p:tgtEl>
                                          <p:spTgt spid="1638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857232"/>
          </a:xfrm>
        </p:spPr>
        <p:txBody>
          <a:bodyPr/>
          <a:lstStyle/>
          <a:p>
            <a:r>
              <a:rPr lang="id-ID" b="1" u="sng" dirty="0"/>
              <a:t>Chopain´s “Farwell  Song”</a:t>
            </a:r>
            <a:endParaRPr lang="id-ID" dirty="0"/>
          </a:p>
        </p:txBody>
      </p:sp>
      <p:pic>
        <p:nvPicPr>
          <p:cNvPr id="17410" name="Picture 2" descr="http://www.emoto-peace-project.com/data/img/1308207930.jpg"/>
          <p:cNvPicPr>
            <a:picLocks noChangeAspect="1" noChangeArrowheads="1"/>
          </p:cNvPicPr>
          <p:nvPr/>
        </p:nvPicPr>
        <p:blipFill>
          <a:blip r:embed="rId2"/>
          <a:srcRect/>
          <a:stretch>
            <a:fillRect/>
          </a:stretch>
        </p:blipFill>
        <p:spPr bwMode="auto">
          <a:xfrm>
            <a:off x="2786050" y="928670"/>
            <a:ext cx="3500438" cy="3500438"/>
          </a:xfrm>
          <a:prstGeom prst="rect">
            <a:avLst/>
          </a:prstGeom>
          <a:noFill/>
        </p:spPr>
      </p:pic>
      <p:sp>
        <p:nvSpPr>
          <p:cNvPr id="5" name="TextBox 4"/>
          <p:cNvSpPr txBox="1"/>
          <p:nvPr/>
        </p:nvSpPr>
        <p:spPr>
          <a:xfrm>
            <a:off x="0" y="4572008"/>
            <a:ext cx="9144000" cy="1200329"/>
          </a:xfrm>
          <a:prstGeom prst="rect">
            <a:avLst/>
          </a:prstGeom>
          <a:noFill/>
        </p:spPr>
        <p:txBody>
          <a:bodyPr wrap="square" rtlCol="0">
            <a:spAutoFit/>
          </a:bodyPr>
          <a:lstStyle/>
          <a:p>
            <a:pPr algn="ctr"/>
            <a:r>
              <a:rPr lang="id-ID" sz="2400" dirty="0" smtClean="0"/>
              <a:t>Bentukan dasar dari kristalnya </a:t>
            </a:r>
          </a:p>
          <a:p>
            <a:pPr algn="ctr"/>
            <a:r>
              <a:rPr lang="id-ID" sz="2400" dirty="0" smtClean="0"/>
              <a:t>hampir secara sempurna dibagi menjadi bagian-bagian kecil </a:t>
            </a:r>
          </a:p>
          <a:p>
            <a:pPr algn="ctr"/>
            <a:r>
              <a:rPr lang="id-ID" sz="2400" dirty="0" smtClean="0"/>
              <a:t>yang telah menjadi " terpisah " dari satu sama lain .</a:t>
            </a:r>
            <a:endParaRPr lang="id-ID"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410"/>
                                        </p:tgtEl>
                                        <p:attrNameLst>
                                          <p:attrName>style.visibility</p:attrName>
                                        </p:attrNameLst>
                                      </p:cBhvr>
                                      <p:to>
                                        <p:strVal val="visible"/>
                                      </p:to>
                                    </p:set>
                                    <p:anim calcmode="lin" valueType="num">
                                      <p:cBhvr additive="base">
                                        <p:cTn id="13" dur="500" fill="hold"/>
                                        <p:tgtEl>
                                          <p:spTgt spid="17410"/>
                                        </p:tgtEl>
                                        <p:attrNameLst>
                                          <p:attrName>ppt_x</p:attrName>
                                        </p:attrNameLst>
                                      </p:cBhvr>
                                      <p:tavLst>
                                        <p:tav tm="0">
                                          <p:val>
                                            <p:strVal val="#ppt_x"/>
                                          </p:val>
                                        </p:tav>
                                        <p:tav tm="100000">
                                          <p:val>
                                            <p:strVal val="#ppt_x"/>
                                          </p:val>
                                        </p:tav>
                                      </p:tavLst>
                                    </p:anim>
                                    <p:anim calcmode="lin" valueType="num">
                                      <p:cBhvr additive="base">
                                        <p:cTn id="14" dur="500" fill="hold"/>
                                        <p:tgtEl>
                                          <p:spTgt spid="1741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Heavy Metal Music</a:t>
            </a:r>
            <a:endParaRPr lang="id-ID" dirty="0"/>
          </a:p>
        </p:txBody>
      </p:sp>
      <p:pic>
        <p:nvPicPr>
          <p:cNvPr id="20482" name="Picture 2" descr="http://www.emoto-peace-project.com/data/img/1310845266.jpg"/>
          <p:cNvPicPr>
            <a:picLocks noChangeAspect="1" noChangeArrowheads="1"/>
          </p:cNvPicPr>
          <p:nvPr/>
        </p:nvPicPr>
        <p:blipFill>
          <a:blip r:embed="rId2"/>
          <a:srcRect/>
          <a:stretch>
            <a:fillRect/>
          </a:stretch>
        </p:blipFill>
        <p:spPr bwMode="auto">
          <a:xfrm>
            <a:off x="2195736" y="1428736"/>
            <a:ext cx="5008014" cy="500801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482"/>
                                        </p:tgtEl>
                                        <p:attrNameLst>
                                          <p:attrName>style.visibility</p:attrName>
                                        </p:attrNameLst>
                                      </p:cBhvr>
                                      <p:to>
                                        <p:strVal val="visible"/>
                                      </p:to>
                                    </p:set>
                                    <p:anim calcmode="lin" valueType="num">
                                      <p:cBhvr additive="base">
                                        <p:cTn id="13" dur="500" fill="hold"/>
                                        <p:tgtEl>
                                          <p:spTgt spid="20482"/>
                                        </p:tgtEl>
                                        <p:attrNameLst>
                                          <p:attrName>ppt_x</p:attrName>
                                        </p:attrNameLst>
                                      </p:cBhvr>
                                      <p:tavLst>
                                        <p:tav tm="0">
                                          <p:val>
                                            <p:strVal val="#ppt_x"/>
                                          </p:val>
                                        </p:tav>
                                        <p:tav tm="100000">
                                          <p:val>
                                            <p:strVal val="#ppt_x"/>
                                          </p:val>
                                        </p:tav>
                                      </p:tavLst>
                                    </p:anim>
                                    <p:anim calcmode="lin" valueType="num">
                                      <p:cBhvr additive="base">
                                        <p:cTn id="14" dur="500" fill="hold"/>
                                        <p:tgtEl>
                                          <p:spTgt spid="204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1484784"/>
            <a:ext cx="8676456" cy="3645024"/>
          </a:xfrm>
        </p:spPr>
        <p:txBody>
          <a:bodyPr>
            <a:normAutofit fontScale="85000" lnSpcReduction="20000"/>
          </a:bodyPr>
          <a:lstStyle/>
          <a:p>
            <a:pPr algn="ctr">
              <a:buNone/>
            </a:pPr>
            <a:r>
              <a:rPr lang="id-ID" sz="5400" dirty="0" smtClean="0"/>
              <a:t>Musik ini penuh dengan kemarahan dan tampaknya akan mencela dunia . Selanjutnya , dasar well-formed struktur heksagonal kristal ini telah dipecah menjadi bagian-bagian yang sempurna .</a:t>
            </a:r>
          </a:p>
          <a:p>
            <a:endParaRPr lang="id-ID"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smtClean="0"/>
              <a:t>MENEMPELKAN LABEL KATA PADA AIR</a:t>
            </a:r>
            <a:br>
              <a:rPr lang="id-ID" dirty="0" smtClean="0"/>
            </a:br>
            <a:r>
              <a:rPr lang="id-ID" sz="2200" dirty="0" smtClean="0"/>
              <a:t>KATA-KATA DIKETIK, AIR SULING, </a:t>
            </a:r>
            <a:r>
              <a:rPr lang="en-US" sz="2200" dirty="0" smtClean="0"/>
              <a:t>DILETAKKAN DI TEMPAT SEPI UNTUK </a:t>
            </a:r>
            <a:r>
              <a:rPr lang="id-ID" sz="2200" dirty="0" smtClean="0"/>
              <a:t>MENGHINDARI </a:t>
            </a:r>
            <a:r>
              <a:rPr lang="id-ID" sz="2200" dirty="0" smtClean="0"/>
              <a:t>VOLUME SUARA YANG BERUBAH-UBAH DAN MENGHINDARI INTONASI YANG BERUBAH-UBAH</a:t>
            </a:r>
            <a:endParaRPr lang="id-ID" dirty="0"/>
          </a:p>
        </p:txBody>
      </p:sp>
      <p:pic>
        <p:nvPicPr>
          <p:cNvPr id="21506" name="Picture 2" descr="http://www.emoto-peace-project.com/data/img/1308208948.jpg"/>
          <p:cNvPicPr>
            <a:picLocks noChangeAspect="1" noChangeArrowheads="1"/>
          </p:cNvPicPr>
          <p:nvPr/>
        </p:nvPicPr>
        <p:blipFill>
          <a:blip r:embed="rId2"/>
          <a:srcRect/>
          <a:stretch>
            <a:fillRect/>
          </a:stretch>
        </p:blipFill>
        <p:spPr bwMode="auto">
          <a:xfrm>
            <a:off x="642910" y="2092768"/>
            <a:ext cx="8072240" cy="400052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1506"/>
                                        </p:tgtEl>
                                        <p:attrNameLst>
                                          <p:attrName>style.visibility</p:attrName>
                                        </p:attrNameLst>
                                      </p:cBhvr>
                                      <p:to>
                                        <p:strVal val="visible"/>
                                      </p:to>
                                    </p:set>
                                    <p:animEffect transition="in" filter="barn(inVertical)">
                                      <p:cBhvr>
                                        <p:cTn id="12"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TULISAN: </a:t>
            </a:r>
            <a:r>
              <a:rPr lang="id-ID" dirty="0" smtClean="0"/>
              <a:t>TERIMA </a:t>
            </a:r>
            <a:r>
              <a:rPr lang="id-ID" dirty="0" smtClean="0"/>
              <a:t>KASIH </a:t>
            </a:r>
            <a:br>
              <a:rPr lang="id-ID" dirty="0" smtClean="0"/>
            </a:br>
            <a:r>
              <a:rPr lang="id-ID" dirty="0" smtClean="0"/>
              <a:t>DALAM BAHASA JEPANG</a:t>
            </a:r>
            <a:endParaRPr lang="id-ID" dirty="0"/>
          </a:p>
        </p:txBody>
      </p:sp>
      <p:pic>
        <p:nvPicPr>
          <p:cNvPr id="22530" name="Picture 2" descr="http://www.emoto-peace-project.com/data/img/1310042587.jpg"/>
          <p:cNvPicPr>
            <a:picLocks noChangeAspect="1" noChangeArrowheads="1"/>
          </p:cNvPicPr>
          <p:nvPr/>
        </p:nvPicPr>
        <p:blipFill>
          <a:blip r:embed="rId2"/>
          <a:srcRect/>
          <a:stretch>
            <a:fillRect/>
          </a:stretch>
        </p:blipFill>
        <p:spPr bwMode="auto">
          <a:xfrm>
            <a:off x="2643174" y="1556792"/>
            <a:ext cx="3857652" cy="500066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2530"/>
                                        </p:tgtEl>
                                        <p:attrNameLst>
                                          <p:attrName>style.visibility</p:attrName>
                                        </p:attrNameLst>
                                      </p:cBhvr>
                                      <p:to>
                                        <p:strVal val="visible"/>
                                      </p:to>
                                    </p:set>
                                    <p:animEffect transition="in" filter="fade">
                                      <p:cBhvr>
                                        <p:cTn id="14" dur="1000"/>
                                        <p:tgtEl>
                                          <p:spTgt spid="22530"/>
                                        </p:tgtEl>
                                      </p:cBhvr>
                                    </p:animEffect>
                                    <p:anim calcmode="lin" valueType="num">
                                      <p:cBhvr>
                                        <p:cTn id="15" dur="1000" fill="hold"/>
                                        <p:tgtEl>
                                          <p:spTgt spid="22530"/>
                                        </p:tgtEl>
                                        <p:attrNameLst>
                                          <p:attrName>ppt_x</p:attrName>
                                        </p:attrNameLst>
                                      </p:cBhvr>
                                      <p:tavLst>
                                        <p:tav tm="0">
                                          <p:val>
                                            <p:strVal val="#ppt_x"/>
                                          </p:val>
                                        </p:tav>
                                        <p:tav tm="100000">
                                          <p:val>
                                            <p:strVal val="#ppt_x"/>
                                          </p:val>
                                        </p:tav>
                                      </p:tavLst>
                                    </p:anim>
                                    <p:anim calcmode="lin" valueType="num">
                                      <p:cBhvr>
                                        <p:cTn id="16" dur="1000" fill="hold"/>
                                        <p:tgtEl>
                                          <p:spTgt spid="225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TULISAN: </a:t>
            </a:r>
            <a:r>
              <a:rPr lang="id-ID" dirty="0" smtClean="0"/>
              <a:t>KASIH </a:t>
            </a:r>
            <a:r>
              <a:rPr lang="id-ID" dirty="0" smtClean="0"/>
              <a:t>DAN PENGHARGAAN</a:t>
            </a:r>
            <a:endParaRPr lang="id-ID" dirty="0"/>
          </a:p>
        </p:txBody>
      </p:sp>
      <p:pic>
        <p:nvPicPr>
          <p:cNvPr id="24578" name="Picture 2" descr="http://www.emoto-peace-project.com/data/img/1310844666.jpg"/>
          <p:cNvPicPr>
            <a:picLocks noChangeAspect="1" noChangeArrowheads="1"/>
          </p:cNvPicPr>
          <p:nvPr/>
        </p:nvPicPr>
        <p:blipFill>
          <a:blip r:embed="rId2"/>
          <a:srcRect/>
          <a:stretch>
            <a:fillRect/>
          </a:stretch>
        </p:blipFill>
        <p:spPr bwMode="auto">
          <a:xfrm>
            <a:off x="1871663" y="1285860"/>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4578"/>
                                        </p:tgtEl>
                                        <p:attrNameLst>
                                          <p:attrName>style.visibility</p:attrName>
                                        </p:attrNameLst>
                                      </p:cBhvr>
                                      <p:to>
                                        <p:strVal val="visible"/>
                                      </p:to>
                                    </p:set>
                                    <p:animEffect transition="in" filter="fade">
                                      <p:cBhvr>
                                        <p:cTn id="12" dur="1000"/>
                                        <p:tgtEl>
                                          <p:spTgt spid="24578"/>
                                        </p:tgtEl>
                                      </p:cBhvr>
                                    </p:animEffect>
                                    <p:anim calcmode="lin" valueType="num">
                                      <p:cBhvr>
                                        <p:cTn id="13" dur="1000" fill="hold"/>
                                        <p:tgtEl>
                                          <p:spTgt spid="24578"/>
                                        </p:tgtEl>
                                        <p:attrNameLst>
                                          <p:attrName>ppt_x</p:attrName>
                                        </p:attrNameLst>
                                      </p:cBhvr>
                                      <p:tavLst>
                                        <p:tav tm="0">
                                          <p:val>
                                            <p:strVal val="#ppt_x"/>
                                          </p:val>
                                        </p:tav>
                                        <p:tav tm="100000">
                                          <p:val>
                                            <p:strVal val="#ppt_x"/>
                                          </p:val>
                                        </p:tav>
                                      </p:tavLst>
                                    </p:anim>
                                    <p:anim calcmode="lin" valueType="num">
                                      <p:cBhvr>
                                        <p:cTn id="14" dur="1000" fill="hold"/>
                                        <p:tgtEl>
                                          <p:spTgt spid="245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TULISAN: </a:t>
            </a:r>
            <a:r>
              <a:rPr lang="id-ID" dirty="0" smtClean="0"/>
              <a:t>KAMU </a:t>
            </a:r>
            <a:r>
              <a:rPr lang="id-ID" dirty="0" smtClean="0"/>
              <a:t>BODOH</a:t>
            </a:r>
            <a:endParaRPr lang="id-ID" dirty="0"/>
          </a:p>
        </p:txBody>
      </p:sp>
      <p:pic>
        <p:nvPicPr>
          <p:cNvPr id="23554" name="Picture 2" descr="http://www.emoto-peace-project.com/data/img/1310042670.jpg"/>
          <p:cNvPicPr>
            <a:picLocks noChangeAspect="1" noChangeArrowheads="1"/>
          </p:cNvPicPr>
          <p:nvPr/>
        </p:nvPicPr>
        <p:blipFill>
          <a:blip r:embed="rId2"/>
          <a:srcRect/>
          <a:stretch>
            <a:fillRect/>
          </a:stretch>
        </p:blipFill>
        <p:spPr bwMode="auto">
          <a:xfrm>
            <a:off x="1871663" y="1214422"/>
            <a:ext cx="5400675" cy="54006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3554"/>
                                        </p:tgtEl>
                                        <p:attrNameLst>
                                          <p:attrName>style.visibility</p:attrName>
                                        </p:attrNameLst>
                                      </p:cBhvr>
                                      <p:to>
                                        <p:strVal val="visible"/>
                                      </p:to>
                                    </p:set>
                                    <p:animEffect transition="in" filter="fade">
                                      <p:cBhvr>
                                        <p:cTn id="14" dur="1000"/>
                                        <p:tgtEl>
                                          <p:spTgt spid="23554"/>
                                        </p:tgtEl>
                                      </p:cBhvr>
                                    </p:animEffect>
                                    <p:anim calcmode="lin" valueType="num">
                                      <p:cBhvr>
                                        <p:cTn id="15" dur="1000" fill="hold"/>
                                        <p:tgtEl>
                                          <p:spTgt spid="23554"/>
                                        </p:tgtEl>
                                        <p:attrNameLst>
                                          <p:attrName>ppt_x</p:attrName>
                                        </p:attrNameLst>
                                      </p:cBhvr>
                                      <p:tavLst>
                                        <p:tav tm="0">
                                          <p:val>
                                            <p:strVal val="#ppt_x"/>
                                          </p:val>
                                        </p:tav>
                                        <p:tav tm="100000">
                                          <p:val>
                                            <p:strVal val="#ppt_x"/>
                                          </p:val>
                                        </p:tav>
                                      </p:tavLst>
                                    </p:anim>
                                    <p:anim calcmode="lin" valueType="num">
                                      <p:cBhvr>
                                        <p:cTn id="16" dur="1000" fill="hold"/>
                                        <p:tgtEl>
                                          <p:spTgt spid="235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9154"/>
            <a:ext cx="9144000" cy="1417638"/>
          </a:xfrm>
        </p:spPr>
        <p:txBody>
          <a:bodyPr>
            <a:normAutofit fontScale="90000"/>
          </a:bodyPr>
          <a:lstStyle/>
          <a:p>
            <a:r>
              <a:rPr lang="en-US" dirty="0" err="1" smtClean="0"/>
              <a:t>Menempelkan</a:t>
            </a:r>
            <a:r>
              <a:rPr lang="en-US" dirty="0" smtClean="0"/>
              <a:t> </a:t>
            </a:r>
            <a:r>
              <a:rPr lang="en-US" dirty="0" err="1" smtClean="0"/>
              <a:t>Gambar</a:t>
            </a:r>
            <a:r>
              <a:rPr lang="en-US" dirty="0" smtClean="0"/>
              <a:t> </a:t>
            </a:r>
            <a:r>
              <a:rPr lang="en-US" dirty="0" err="1" smtClean="0"/>
              <a:t>Bunga</a:t>
            </a:r>
            <a:r>
              <a:rPr lang="en-US" dirty="0" smtClean="0"/>
              <a:t> Sakura </a:t>
            </a:r>
            <a:r>
              <a:rPr lang="en-US" dirty="0" err="1" smtClean="0"/>
              <a:t>pada</a:t>
            </a:r>
            <a:r>
              <a:rPr lang="en-US" dirty="0" smtClean="0"/>
              <a:t> </a:t>
            </a:r>
            <a:r>
              <a:rPr lang="en-US" dirty="0" err="1" smtClean="0"/>
              <a:t>Kemasan</a:t>
            </a:r>
            <a:r>
              <a:rPr lang="en-US" dirty="0" smtClean="0"/>
              <a:t> Air</a:t>
            </a:r>
            <a:r>
              <a:rPr lang="id-ID" dirty="0" smtClean="0"/>
              <a:t/>
            </a:r>
            <a:br>
              <a:rPr lang="id-ID" dirty="0" smtClean="0"/>
            </a:br>
            <a:r>
              <a:rPr lang="id-ID" sz="3600" b="1" u="sng" dirty="0"/>
              <a:t>Photograph of cherry </a:t>
            </a:r>
            <a:r>
              <a:rPr lang="id-ID" sz="3600" b="1" u="sng" dirty="0" smtClean="0"/>
              <a:t>blossoms/BUNGA SAKURA</a:t>
            </a:r>
            <a:endParaRPr lang="id-ID" dirty="0"/>
          </a:p>
        </p:txBody>
      </p:sp>
      <p:pic>
        <p:nvPicPr>
          <p:cNvPr id="25602" name="Picture 2" descr="http://www.emoto-peace-project.com/data/img/1308209356.jpg"/>
          <p:cNvPicPr>
            <a:picLocks noChangeAspect="1" noChangeArrowheads="1"/>
          </p:cNvPicPr>
          <p:nvPr/>
        </p:nvPicPr>
        <p:blipFill>
          <a:blip r:embed="rId2"/>
          <a:srcRect/>
          <a:stretch>
            <a:fillRect/>
          </a:stretch>
        </p:blipFill>
        <p:spPr bwMode="auto">
          <a:xfrm>
            <a:off x="2107401" y="1812170"/>
            <a:ext cx="4929198" cy="492919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5602"/>
                                        </p:tgtEl>
                                        <p:attrNameLst>
                                          <p:attrName>style.visibility</p:attrName>
                                        </p:attrNameLst>
                                      </p:cBhvr>
                                      <p:to>
                                        <p:strVal val="visible"/>
                                      </p:to>
                                    </p:set>
                                    <p:anim calcmode="lin" valueType="num">
                                      <p:cBhvr additive="base">
                                        <p:cTn id="14" dur="500" fill="hold"/>
                                        <p:tgtEl>
                                          <p:spTgt spid="25602"/>
                                        </p:tgtEl>
                                        <p:attrNameLst>
                                          <p:attrName>ppt_x</p:attrName>
                                        </p:attrNameLst>
                                      </p:cBhvr>
                                      <p:tavLst>
                                        <p:tav tm="0">
                                          <p:val>
                                            <p:strVal val="#ppt_x"/>
                                          </p:val>
                                        </p:tav>
                                        <p:tav tm="100000">
                                          <p:val>
                                            <p:strVal val="#ppt_x"/>
                                          </p:val>
                                        </p:tav>
                                      </p:tavLst>
                                    </p:anim>
                                    <p:anim calcmode="lin" valueType="num">
                                      <p:cBhvr additive="base">
                                        <p:cTn id="15"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FOTO STONEHENGE</a:t>
            </a:r>
            <a:endParaRPr lang="id-ID" dirty="0"/>
          </a:p>
        </p:txBody>
      </p:sp>
      <p:sp>
        <p:nvSpPr>
          <p:cNvPr id="3" name="Content Placeholder 2"/>
          <p:cNvSpPr>
            <a:spLocks noGrp="1"/>
          </p:cNvSpPr>
          <p:nvPr>
            <p:ph idx="1"/>
          </p:nvPr>
        </p:nvSpPr>
        <p:spPr/>
        <p:txBody>
          <a:bodyPr>
            <a:normAutofit/>
          </a:bodyPr>
          <a:lstStyle/>
          <a:p>
            <a:endParaRPr lang="id-ID" dirty="0" smtClean="0"/>
          </a:p>
          <a:p>
            <a:r>
              <a:rPr lang="id-ID" dirty="0" smtClean="0"/>
              <a:t>Kami menunjukkan </a:t>
            </a:r>
            <a:r>
              <a:rPr lang="id-ID" dirty="0" smtClean="0"/>
              <a:t>foto dari Stonehenge , yang terletak di bagian selatan Inggris . Beberapa orang mengatakan batu-batu yang menampilkan arah . Bermuka masam , kita dapat mengamati kristal es yang menunjukkan arah utara dan selatan seolah-olah jarum kompas .</a:t>
            </a:r>
            <a:endParaRPr lang="id-ID"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www.emoto-peace-project.com/data/img/1308209513.jpg"/>
          <p:cNvPicPr>
            <a:picLocks noChangeAspect="1" noChangeArrowheads="1"/>
          </p:cNvPicPr>
          <p:nvPr/>
        </p:nvPicPr>
        <p:blipFill>
          <a:blip r:embed="rId2"/>
          <a:srcRect/>
          <a:stretch>
            <a:fillRect/>
          </a:stretch>
        </p:blipFill>
        <p:spPr bwMode="auto">
          <a:xfrm>
            <a:off x="1157227" y="182665"/>
            <a:ext cx="6829546" cy="6461045"/>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AIR DAN JIWA</a:t>
            </a:r>
            <a:endParaRPr lang="id-ID" dirty="0"/>
          </a:p>
        </p:txBody>
      </p:sp>
      <p:sp>
        <p:nvSpPr>
          <p:cNvPr id="3" name="Content Placeholder 2"/>
          <p:cNvSpPr>
            <a:spLocks noGrp="1"/>
          </p:cNvSpPr>
          <p:nvPr>
            <p:ph idx="1"/>
          </p:nvPr>
        </p:nvSpPr>
        <p:spPr/>
        <p:txBody>
          <a:bodyPr/>
          <a:lstStyle/>
          <a:p>
            <a:r>
              <a:rPr lang="id-ID" dirty="0" smtClean="0"/>
              <a:t>SEBELUM DAN SETELAH BERDOA DI PINGGIR </a:t>
            </a:r>
            <a:r>
              <a:rPr lang="id-ID" dirty="0" smtClean="0"/>
              <a:t>DANAU</a:t>
            </a:r>
            <a:endParaRPr lang="id-ID" dirty="0" smtClean="0"/>
          </a:p>
          <a:p>
            <a:r>
              <a:rPr lang="id-ID" dirty="0" smtClean="0"/>
              <a:t>AIR DANAU DIPERIKSA SEBELUM DAN SETELAH DOA</a:t>
            </a:r>
            <a:endParaRPr lang="id-ID"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SEBELUM DOA</a:t>
            </a:r>
            <a:endParaRPr lang="id-ID" dirty="0"/>
          </a:p>
        </p:txBody>
      </p:sp>
      <p:pic>
        <p:nvPicPr>
          <p:cNvPr id="28674" name="Picture 2" descr="http://www.emoto-peace-project.com/data/img/1310844898.jpg"/>
          <p:cNvPicPr>
            <a:picLocks noChangeAspect="1" noChangeArrowheads="1"/>
          </p:cNvPicPr>
          <p:nvPr/>
        </p:nvPicPr>
        <p:blipFill>
          <a:blip r:embed="rId2"/>
          <a:srcRect/>
          <a:stretch>
            <a:fillRect/>
          </a:stretch>
        </p:blipFill>
        <p:spPr bwMode="auto">
          <a:xfrm>
            <a:off x="2803910" y="1484784"/>
            <a:ext cx="3536181" cy="5018884"/>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8674"/>
                                        </p:tgtEl>
                                        <p:attrNameLst>
                                          <p:attrName>style.visibility</p:attrName>
                                        </p:attrNameLst>
                                      </p:cBhvr>
                                      <p:to>
                                        <p:strVal val="visible"/>
                                      </p:to>
                                    </p:set>
                                    <p:animEffect transition="in" filter="fade">
                                      <p:cBhvr>
                                        <p:cTn id="14" dur="1000"/>
                                        <p:tgtEl>
                                          <p:spTgt spid="28674"/>
                                        </p:tgtEl>
                                      </p:cBhvr>
                                    </p:animEffect>
                                    <p:anim calcmode="lin" valueType="num">
                                      <p:cBhvr>
                                        <p:cTn id="15" dur="1000" fill="hold"/>
                                        <p:tgtEl>
                                          <p:spTgt spid="28674"/>
                                        </p:tgtEl>
                                        <p:attrNameLst>
                                          <p:attrName>ppt_x</p:attrName>
                                        </p:attrNameLst>
                                      </p:cBhvr>
                                      <p:tavLst>
                                        <p:tav tm="0">
                                          <p:val>
                                            <p:strVal val="#ppt_x"/>
                                          </p:val>
                                        </p:tav>
                                        <p:tav tm="100000">
                                          <p:val>
                                            <p:strVal val="#ppt_x"/>
                                          </p:val>
                                        </p:tav>
                                      </p:tavLst>
                                    </p:anim>
                                    <p:anim calcmode="lin" valueType="num">
                                      <p:cBhvr>
                                        <p:cTn id="16" dur="1000" fill="hold"/>
                                        <p:tgtEl>
                                          <p:spTgt spid="286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SETELAH DOA</a:t>
            </a:r>
            <a:endParaRPr lang="id-ID" dirty="0"/>
          </a:p>
        </p:txBody>
      </p:sp>
      <p:pic>
        <p:nvPicPr>
          <p:cNvPr id="30722" name="Picture 2" descr="http://www.emoto-peace-project.com/data/img/1308209611.jpg"/>
          <p:cNvPicPr>
            <a:picLocks noChangeAspect="1" noChangeArrowheads="1"/>
          </p:cNvPicPr>
          <p:nvPr/>
        </p:nvPicPr>
        <p:blipFill>
          <a:blip r:embed="rId2"/>
          <a:srcRect/>
          <a:stretch>
            <a:fillRect/>
          </a:stretch>
        </p:blipFill>
        <p:spPr bwMode="auto">
          <a:xfrm>
            <a:off x="2786050" y="1412776"/>
            <a:ext cx="3571900" cy="5093266"/>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722"/>
                                        </p:tgtEl>
                                        <p:attrNameLst>
                                          <p:attrName>style.visibility</p:attrName>
                                        </p:attrNameLst>
                                      </p:cBhvr>
                                      <p:to>
                                        <p:strVal val="visible"/>
                                      </p:to>
                                    </p:set>
                                    <p:animEffect transition="in" filter="fade">
                                      <p:cBhvr>
                                        <p:cTn id="14" dur="1000"/>
                                        <p:tgtEl>
                                          <p:spTgt spid="30722"/>
                                        </p:tgtEl>
                                      </p:cBhvr>
                                    </p:animEffect>
                                    <p:anim calcmode="lin" valueType="num">
                                      <p:cBhvr>
                                        <p:cTn id="15" dur="1000" fill="hold"/>
                                        <p:tgtEl>
                                          <p:spTgt spid="30722"/>
                                        </p:tgtEl>
                                        <p:attrNameLst>
                                          <p:attrName>ppt_x</p:attrName>
                                        </p:attrNameLst>
                                      </p:cBhvr>
                                      <p:tavLst>
                                        <p:tav tm="0">
                                          <p:val>
                                            <p:strVal val="#ppt_x"/>
                                          </p:val>
                                        </p:tav>
                                        <p:tav tm="100000">
                                          <p:val>
                                            <p:strVal val="#ppt_x"/>
                                          </p:val>
                                        </p:tav>
                                      </p:tavLst>
                                    </p:anim>
                                    <p:anim calcmode="lin" valueType="num">
                                      <p:cBhvr>
                                        <p:cTn id="16" dur="1000" fill="hold"/>
                                        <p:tgtEl>
                                          <p:spTgt spid="307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Water crystal of a well in </a:t>
            </a:r>
            <a:r>
              <a:rPr lang="en-US" dirty="0" err="1"/>
              <a:t>Imst</a:t>
            </a:r>
            <a:r>
              <a:rPr lang="en-US" dirty="0"/>
              <a:t> / </a:t>
            </a:r>
            <a:r>
              <a:rPr lang="en-US" dirty="0" smtClean="0"/>
              <a:t>Tyrol</a:t>
            </a:r>
            <a:r>
              <a:rPr lang="id-ID" dirty="0" smtClean="0"/>
              <a:t/>
            </a:r>
            <a:br>
              <a:rPr lang="id-ID" dirty="0" smtClean="0"/>
            </a:br>
            <a:r>
              <a:rPr lang="id-ID" dirty="0" smtClean="0"/>
              <a:t>KRISTAL AIR DARI SUMUR</a:t>
            </a:r>
            <a:endParaRPr lang="id-ID" dirty="0"/>
          </a:p>
        </p:txBody>
      </p:sp>
      <p:pic>
        <p:nvPicPr>
          <p:cNvPr id="31746" name="Picture 2" descr="http://www.emoto-peace-project.com/data/img/1306756815.jpg"/>
          <p:cNvPicPr>
            <a:picLocks noChangeAspect="1" noChangeArrowheads="1"/>
          </p:cNvPicPr>
          <p:nvPr/>
        </p:nvPicPr>
        <p:blipFill>
          <a:blip r:embed="rId2"/>
          <a:srcRect/>
          <a:stretch>
            <a:fillRect/>
          </a:stretch>
        </p:blipFill>
        <p:spPr bwMode="auto">
          <a:xfrm>
            <a:off x="2214546" y="1871602"/>
            <a:ext cx="4714908" cy="4714909"/>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1746"/>
                                        </p:tgtEl>
                                        <p:attrNameLst>
                                          <p:attrName>style.visibility</p:attrName>
                                        </p:attrNameLst>
                                      </p:cBhvr>
                                      <p:to>
                                        <p:strVal val="visible"/>
                                      </p:to>
                                    </p:set>
                                    <p:anim calcmode="lin" valueType="num">
                                      <p:cBhvr additive="base">
                                        <p:cTn id="13" dur="500" fill="hold"/>
                                        <p:tgtEl>
                                          <p:spTgt spid="31746"/>
                                        </p:tgtEl>
                                        <p:attrNameLst>
                                          <p:attrName>ppt_x</p:attrName>
                                        </p:attrNameLst>
                                      </p:cBhvr>
                                      <p:tavLst>
                                        <p:tav tm="0">
                                          <p:val>
                                            <p:strVal val="#ppt_x"/>
                                          </p:val>
                                        </p:tav>
                                        <p:tav tm="100000">
                                          <p:val>
                                            <p:strVal val="#ppt_x"/>
                                          </p:val>
                                        </p:tav>
                                      </p:tavLst>
                                    </p:anim>
                                    <p:anim calcmode="lin" valueType="num">
                                      <p:cBhvr additive="base">
                                        <p:cTn id="14" dur="500" fill="hold"/>
                                        <p:tgtEl>
                                          <p:spTgt spid="317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Water crystal after a '</a:t>
            </a:r>
            <a:r>
              <a:rPr lang="en-US" dirty="0" err="1"/>
              <a:t>Gnan</a:t>
            </a:r>
            <a:r>
              <a:rPr lang="en-US" dirty="0"/>
              <a:t> </a:t>
            </a:r>
            <a:r>
              <a:rPr lang="en-US" dirty="0" err="1"/>
              <a:t>Vidhi</a:t>
            </a:r>
            <a:r>
              <a:rPr lang="en-US" dirty="0"/>
              <a:t>' ceremony in India</a:t>
            </a:r>
            <a:endParaRPr lang="id-ID" dirty="0"/>
          </a:p>
        </p:txBody>
      </p:sp>
      <p:pic>
        <p:nvPicPr>
          <p:cNvPr id="32770" name="Picture 2" descr="http://www.emoto-peace-project.com/data/img/1306757680.jpg"/>
          <p:cNvPicPr>
            <a:picLocks noChangeAspect="1" noChangeArrowheads="1"/>
          </p:cNvPicPr>
          <p:nvPr/>
        </p:nvPicPr>
        <p:blipFill>
          <a:blip r:embed="rId2"/>
          <a:srcRect/>
          <a:stretch>
            <a:fillRect/>
          </a:stretch>
        </p:blipFill>
        <p:spPr bwMode="auto">
          <a:xfrm>
            <a:off x="1964513" y="1500173"/>
            <a:ext cx="5214974" cy="52149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2770"/>
                                        </p:tgtEl>
                                        <p:attrNameLst>
                                          <p:attrName>style.visibility</p:attrName>
                                        </p:attrNameLst>
                                      </p:cBhvr>
                                      <p:to>
                                        <p:strVal val="visible"/>
                                      </p:to>
                                    </p:set>
                                    <p:anim calcmode="lin" valueType="num">
                                      <p:cBhvr additive="base">
                                        <p:cTn id="13" dur="500" fill="hold"/>
                                        <p:tgtEl>
                                          <p:spTgt spid="32770"/>
                                        </p:tgtEl>
                                        <p:attrNameLst>
                                          <p:attrName>ppt_x</p:attrName>
                                        </p:attrNameLst>
                                      </p:cBhvr>
                                      <p:tavLst>
                                        <p:tav tm="0">
                                          <p:val>
                                            <p:strVal val="#ppt_x"/>
                                          </p:val>
                                        </p:tav>
                                        <p:tav tm="100000">
                                          <p:val>
                                            <p:strVal val="#ppt_x"/>
                                          </p:val>
                                        </p:tav>
                                      </p:tavLst>
                                    </p:anim>
                                    <p:anim calcmode="lin" valueType="num">
                                      <p:cBhvr additive="base">
                                        <p:cTn id="14" dur="500" fill="hold"/>
                                        <p:tgtEl>
                                          <p:spTgt spid="327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Air yang </a:t>
            </a:r>
            <a:r>
              <a:rPr lang="en-US" dirty="0" err="1" smtClean="0"/>
              <a:t>Dibacakan</a:t>
            </a:r>
            <a:r>
              <a:rPr lang="en-US" dirty="0" smtClean="0"/>
              <a:t> </a:t>
            </a:r>
            <a:r>
              <a:rPr lang="en-US" dirty="0" err="1" smtClean="0"/>
              <a:t>Doa</a:t>
            </a:r>
            <a:r>
              <a:rPr lang="en-US" dirty="0" smtClean="0"/>
              <a:t> Islam</a:t>
            </a:r>
            <a:endParaRPr lang="id-ID" dirty="0"/>
          </a:p>
        </p:txBody>
      </p:sp>
      <p:pic>
        <p:nvPicPr>
          <p:cNvPr id="6146" name="Picture 2" descr="D:\Izzul\Ngaji\Doa Isl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628800"/>
            <a:ext cx="6709648"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982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500"/>
                                        <p:tgtEl>
                                          <p:spTgt spid="6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Foto</a:t>
            </a:r>
            <a:r>
              <a:rPr lang="en-US" dirty="0" smtClean="0"/>
              <a:t> </a:t>
            </a:r>
            <a:r>
              <a:rPr lang="en-US" dirty="0" err="1" smtClean="0"/>
              <a:t>Molekul</a:t>
            </a:r>
            <a:r>
              <a:rPr lang="en-US" dirty="0" smtClean="0"/>
              <a:t> Air </a:t>
            </a:r>
            <a:r>
              <a:rPr lang="en-US" dirty="0" err="1" smtClean="0"/>
              <a:t>Zam-Zam</a:t>
            </a:r>
            <a:endParaRPr lang="id-ID" dirty="0"/>
          </a:p>
        </p:txBody>
      </p:sp>
      <p:pic>
        <p:nvPicPr>
          <p:cNvPr id="7170" name="Picture 2" descr="D:\Izzul\Ngaji\molekuk-zam-za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2073" y="1268760"/>
            <a:ext cx="6044263" cy="51015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238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fade">
                                      <p:cBhvr>
                                        <p:cTn id="14" dur="1000"/>
                                        <p:tgtEl>
                                          <p:spTgt spid="7170"/>
                                        </p:tgtEl>
                                      </p:cBhvr>
                                    </p:animEffect>
                                    <p:anim calcmode="lin" valueType="num">
                                      <p:cBhvr>
                                        <p:cTn id="15" dur="1000" fill="hold"/>
                                        <p:tgtEl>
                                          <p:spTgt spid="7170"/>
                                        </p:tgtEl>
                                        <p:attrNameLst>
                                          <p:attrName>ppt_x</p:attrName>
                                        </p:attrNameLst>
                                      </p:cBhvr>
                                      <p:tavLst>
                                        <p:tav tm="0">
                                          <p:val>
                                            <p:strVal val="#ppt_x"/>
                                          </p:val>
                                        </p:tav>
                                        <p:tav tm="100000">
                                          <p:val>
                                            <p:strVal val="#ppt_x"/>
                                          </p:val>
                                        </p:tav>
                                      </p:tavLst>
                                    </p:anim>
                                    <p:anim calcmode="lin" valueType="num">
                                      <p:cBhvr>
                                        <p:cTn id="16" dur="1000" fill="hold"/>
                                        <p:tgtEl>
                                          <p:spTgt spid="71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Izzul\Ngaji\water n wor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692696"/>
            <a:ext cx="8375664" cy="55958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8517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ppt_x"/>
                                          </p:val>
                                        </p:tav>
                                        <p:tav tm="100000">
                                          <p:val>
                                            <p:strVal val="#ppt_x"/>
                                          </p:val>
                                        </p:tav>
                                      </p:tavLst>
                                    </p:anim>
                                    <p:anim calcmode="lin" valueType="num">
                                      <p:cBhvr additive="base">
                                        <p:cTn id="8" dur="500" fill="hold"/>
                                        <p:tgtEl>
                                          <p:spTgt spid="81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143000"/>
          </a:xfrm>
        </p:spPr>
        <p:txBody>
          <a:bodyPr>
            <a:normAutofit/>
          </a:bodyPr>
          <a:lstStyle/>
          <a:p>
            <a:r>
              <a:rPr lang="en-US" dirty="0" err="1" smtClean="0"/>
              <a:t>Rumus</a:t>
            </a:r>
            <a:r>
              <a:rPr lang="en-US" dirty="0" smtClean="0"/>
              <a:t> </a:t>
            </a:r>
            <a:r>
              <a:rPr lang="en-US" dirty="0" err="1" smtClean="0"/>
              <a:t>Sehat</a:t>
            </a:r>
            <a:endParaRPr lang="id-ID" dirty="0"/>
          </a:p>
        </p:txBody>
      </p:sp>
      <p:sp>
        <p:nvSpPr>
          <p:cNvPr id="3" name="Content Placeholder 2"/>
          <p:cNvSpPr>
            <a:spLocks noGrp="1"/>
          </p:cNvSpPr>
          <p:nvPr>
            <p:ph idx="1"/>
          </p:nvPr>
        </p:nvSpPr>
        <p:spPr>
          <a:xfrm>
            <a:off x="457200" y="2204864"/>
            <a:ext cx="8229600" cy="3921299"/>
          </a:xfrm>
        </p:spPr>
        <p:txBody>
          <a:bodyPr>
            <a:normAutofit/>
          </a:bodyPr>
          <a:lstStyle/>
          <a:p>
            <a:pPr marL="0" indent="0" algn="ctr">
              <a:buNone/>
            </a:pPr>
            <a:r>
              <a:rPr lang="en-US" sz="4800" dirty="0" err="1">
                <a:solidFill>
                  <a:srgbClr val="FF0000"/>
                </a:solidFill>
              </a:rPr>
              <a:t>Karena</a:t>
            </a:r>
            <a:r>
              <a:rPr lang="en-US" sz="4800" dirty="0">
                <a:solidFill>
                  <a:srgbClr val="FF0000"/>
                </a:solidFill>
              </a:rPr>
              <a:t> </a:t>
            </a:r>
            <a:r>
              <a:rPr lang="en-US" sz="4800" dirty="0" err="1">
                <a:solidFill>
                  <a:srgbClr val="FF0000"/>
                </a:solidFill>
              </a:rPr>
              <a:t>tubuh</a:t>
            </a:r>
            <a:r>
              <a:rPr lang="en-US" sz="4800" dirty="0">
                <a:solidFill>
                  <a:srgbClr val="FF0000"/>
                </a:solidFill>
              </a:rPr>
              <a:t> </a:t>
            </a:r>
            <a:r>
              <a:rPr lang="en-US" sz="4800" dirty="0" err="1">
                <a:solidFill>
                  <a:srgbClr val="FF0000"/>
                </a:solidFill>
              </a:rPr>
              <a:t>kita</a:t>
            </a:r>
            <a:r>
              <a:rPr lang="en-US" sz="4800" dirty="0">
                <a:solidFill>
                  <a:srgbClr val="FF0000"/>
                </a:solidFill>
              </a:rPr>
              <a:t> 70% </a:t>
            </a:r>
            <a:r>
              <a:rPr lang="en-US" sz="4800" dirty="0" err="1">
                <a:solidFill>
                  <a:srgbClr val="FF0000"/>
                </a:solidFill>
              </a:rPr>
              <a:t>adalah</a:t>
            </a:r>
            <a:r>
              <a:rPr lang="en-US" sz="4800" dirty="0">
                <a:solidFill>
                  <a:srgbClr val="FF0000"/>
                </a:solidFill>
              </a:rPr>
              <a:t> air, </a:t>
            </a:r>
            <a:r>
              <a:rPr lang="en-US" sz="4800" dirty="0" err="1">
                <a:solidFill>
                  <a:srgbClr val="FF0000"/>
                </a:solidFill>
              </a:rPr>
              <a:t>maka</a:t>
            </a:r>
            <a:r>
              <a:rPr lang="en-US" sz="4800" dirty="0">
                <a:solidFill>
                  <a:srgbClr val="FF0000"/>
                </a:solidFill>
              </a:rPr>
              <a:t> </a:t>
            </a:r>
            <a:r>
              <a:rPr lang="en-US" sz="4800" dirty="0" err="1">
                <a:solidFill>
                  <a:srgbClr val="FF0000"/>
                </a:solidFill>
              </a:rPr>
              <a:t>sikap</a:t>
            </a:r>
            <a:r>
              <a:rPr lang="en-US" sz="4800" dirty="0">
                <a:solidFill>
                  <a:srgbClr val="FF0000"/>
                </a:solidFill>
              </a:rPr>
              <a:t> </a:t>
            </a:r>
            <a:r>
              <a:rPr lang="en-US" sz="4800" dirty="0" err="1">
                <a:solidFill>
                  <a:srgbClr val="FF0000"/>
                </a:solidFill>
              </a:rPr>
              <a:t>kita</a:t>
            </a:r>
            <a:r>
              <a:rPr lang="en-US" sz="4800" dirty="0">
                <a:solidFill>
                  <a:srgbClr val="FF0000"/>
                </a:solidFill>
              </a:rPr>
              <a:t> </a:t>
            </a:r>
            <a:r>
              <a:rPr lang="en-US" sz="4800" dirty="0" err="1">
                <a:solidFill>
                  <a:srgbClr val="FF0000"/>
                </a:solidFill>
              </a:rPr>
              <a:t>akan</a:t>
            </a:r>
            <a:r>
              <a:rPr lang="en-US" sz="4800" dirty="0">
                <a:solidFill>
                  <a:srgbClr val="FF0000"/>
                </a:solidFill>
              </a:rPr>
              <a:t> </a:t>
            </a:r>
            <a:r>
              <a:rPr lang="en-US" sz="4800" dirty="0" err="1">
                <a:solidFill>
                  <a:srgbClr val="FF0000"/>
                </a:solidFill>
              </a:rPr>
              <a:t>berpengaruh</a:t>
            </a:r>
            <a:r>
              <a:rPr lang="en-US" sz="4800" dirty="0">
                <a:solidFill>
                  <a:srgbClr val="FF0000"/>
                </a:solidFill>
              </a:rPr>
              <a:t> </a:t>
            </a:r>
            <a:r>
              <a:rPr lang="en-US" sz="4800" dirty="0" err="1">
                <a:solidFill>
                  <a:srgbClr val="FF0000"/>
                </a:solidFill>
              </a:rPr>
              <a:t>terhadap</a:t>
            </a:r>
            <a:r>
              <a:rPr lang="en-US" sz="4800" dirty="0">
                <a:solidFill>
                  <a:srgbClr val="FF0000"/>
                </a:solidFill>
              </a:rPr>
              <a:t> </a:t>
            </a:r>
            <a:r>
              <a:rPr lang="en-US" sz="4800" dirty="0" err="1">
                <a:solidFill>
                  <a:srgbClr val="FF0000"/>
                </a:solidFill>
              </a:rPr>
              <a:t>kesehatan</a:t>
            </a:r>
            <a:r>
              <a:rPr lang="en-US" sz="4800" dirty="0">
                <a:solidFill>
                  <a:srgbClr val="FF0000"/>
                </a:solidFill>
              </a:rPr>
              <a:t> </a:t>
            </a:r>
            <a:r>
              <a:rPr lang="en-US" sz="4800" dirty="0" err="1">
                <a:solidFill>
                  <a:srgbClr val="FF0000"/>
                </a:solidFill>
              </a:rPr>
              <a:t>kita</a:t>
            </a:r>
            <a:r>
              <a:rPr lang="en-US" sz="4800" dirty="0">
                <a:solidFill>
                  <a:srgbClr val="FF0000"/>
                </a:solidFill>
              </a:rPr>
              <a:t> </a:t>
            </a:r>
            <a:r>
              <a:rPr lang="en-US" sz="4800" dirty="0" err="1">
                <a:solidFill>
                  <a:srgbClr val="FF0000"/>
                </a:solidFill>
              </a:rPr>
              <a:t>sendiri</a:t>
            </a:r>
            <a:endParaRPr lang="id-ID" sz="4800" dirty="0">
              <a:solidFill>
                <a:srgbClr val="FF0000"/>
              </a:solidFill>
            </a:endParaRPr>
          </a:p>
        </p:txBody>
      </p:sp>
    </p:spTree>
    <p:extLst>
      <p:ext uri="{BB962C8B-B14F-4D97-AF65-F5344CB8AC3E}">
        <p14:creationId xmlns:p14="http://schemas.microsoft.com/office/powerpoint/2010/main" val="380595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idx="1"/>
          </p:nvPr>
        </p:nvSpPr>
        <p:spPr/>
        <p:txBody>
          <a:bodyPr/>
          <a:lstStyle/>
          <a:p>
            <a:endParaRPr lang="id-ID"/>
          </a:p>
        </p:txBody>
      </p:sp>
      <p:pic>
        <p:nvPicPr>
          <p:cNvPr id="9218" name="Picture 2" descr="D:\Izzul\Ngaji\Hubungan+antara+emosi+dan+organ+tubuh.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27384"/>
            <a:ext cx="914400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983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980728"/>
            <a:ext cx="8229600" cy="4968552"/>
          </a:xfrm>
        </p:spPr>
        <p:txBody>
          <a:bodyPr>
            <a:normAutofit/>
          </a:bodyPr>
          <a:lstStyle/>
          <a:p>
            <a:r>
              <a:rPr lang="en-US" dirty="0" err="1" smtClean="0"/>
              <a:t>Semoga</a:t>
            </a:r>
            <a:r>
              <a:rPr lang="en-US" dirty="0" smtClean="0"/>
              <a:t> </a:t>
            </a:r>
            <a:r>
              <a:rPr lang="en-US" dirty="0" err="1" smtClean="0"/>
              <a:t>Barokah</a:t>
            </a:r>
            <a:r>
              <a:rPr lang="en-US" dirty="0" smtClean="0"/>
              <a:t/>
            </a:r>
            <a:br>
              <a:rPr lang="en-US" dirty="0" smtClean="0"/>
            </a:br>
            <a:r>
              <a:rPr lang="en-US" dirty="0"/>
              <a:t/>
            </a:r>
            <a:br>
              <a:rPr lang="en-US" dirty="0"/>
            </a:br>
            <a:r>
              <a:rPr lang="en-US" dirty="0" err="1" smtClean="0"/>
              <a:t>Aaamiiiin</a:t>
            </a:r>
            <a:r>
              <a:rPr lang="en-US" dirty="0" smtClean="0"/>
              <a:t/>
            </a:r>
            <a:br>
              <a:rPr lang="en-US" dirty="0" smtClean="0"/>
            </a:br>
            <a:r>
              <a:rPr lang="en-US" dirty="0"/>
              <a:t/>
            </a:r>
            <a:br>
              <a:rPr lang="en-US" dirty="0"/>
            </a:br>
            <a:r>
              <a:rPr lang="en-US" dirty="0" err="1" smtClean="0"/>
              <a:t>Terima</a:t>
            </a:r>
            <a:r>
              <a:rPr lang="en-US" dirty="0" smtClean="0"/>
              <a:t> </a:t>
            </a:r>
            <a:r>
              <a:rPr lang="en-US" dirty="0" err="1" smtClean="0"/>
              <a:t>Kasih</a:t>
            </a:r>
            <a:endParaRPr lang="id-ID" dirty="0"/>
          </a:p>
        </p:txBody>
      </p:sp>
    </p:spTree>
    <p:extLst>
      <p:ext uri="{BB962C8B-B14F-4D97-AF65-F5344CB8AC3E}">
        <p14:creationId xmlns:p14="http://schemas.microsoft.com/office/powerpoint/2010/main" val="2368585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649</Words>
  <Application>Microsoft Office PowerPoint</Application>
  <PresentationFormat>On-screen Show (4:3)</PresentationFormat>
  <Paragraphs>60</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Air</vt:lpstr>
      <vt:lpstr>Dalil tentang Air</vt:lpstr>
      <vt:lpstr>Penelitian tentang Keajaiban Air oleh:  Prof. dr. Masaru Emoto</vt:lpstr>
      <vt:lpstr>Air Sungai di Jakarta</vt:lpstr>
      <vt:lpstr>Air Sungai di Jepang</vt:lpstr>
      <vt:lpstr>Banjir di Jepang</vt:lpstr>
      <vt:lpstr>Hasil Penelitian</vt:lpstr>
      <vt:lpstr>Hasil Penelitian</vt:lpstr>
      <vt:lpstr>Foto air kran di Paris (Prancis), tidak ada tanda-tanda kristalisasi air</vt:lpstr>
      <vt:lpstr>   Kota Vancouver, Kanada Air di sini mempertahankan bentuk kristal yang indah yang spesifik untuk air keran . </vt:lpstr>
      <vt:lpstr>Foto Molekul Air Kran di Tokyo</vt:lpstr>
      <vt:lpstr>AIR ALAMI</vt:lpstr>
      <vt:lpstr>Sanbu-ichi yusui Spring water, Nagasaka-cho</vt:lpstr>
      <vt:lpstr>Fountain in Lourdes, France</vt:lpstr>
      <vt:lpstr>Sungai , Danau dan Rawa-Rawa</vt:lpstr>
      <vt:lpstr>Shinano River, Niigata Prefecture</vt:lpstr>
      <vt:lpstr>MUSIK UNTUK AIR Air dimasukkan botol kemudian di sampingnya diperdengarkan musik</vt:lpstr>
      <vt:lpstr>PowerPoint Presentation</vt:lpstr>
      <vt:lpstr>Mozart´s “Symphony No. 40 in G Minor” " Musik ini diam-diam menyembuhkan jantung pendengarnya " .</vt:lpstr>
      <vt:lpstr>Chopain´s “Farwell  Song”</vt:lpstr>
      <vt:lpstr>Heavy Metal Music</vt:lpstr>
      <vt:lpstr>PowerPoint Presentation</vt:lpstr>
      <vt:lpstr>MENEMPELKAN LABEL KATA PADA AIR KATA-KATA DIKETIK, AIR SULING, DILETAKKAN DI TEMPAT SEPI UNTUK MENGHINDARI VOLUME SUARA YANG BERUBAH-UBAH DAN MENGHINDARI INTONASI YANG BERUBAH-UBAH</vt:lpstr>
      <vt:lpstr>TULISAN: TERIMA KASIH  DALAM BAHASA JEPANG</vt:lpstr>
      <vt:lpstr>TULISAN: KASIH DAN PENGHARGAAN</vt:lpstr>
      <vt:lpstr>TULISAN: KAMU BODOH</vt:lpstr>
      <vt:lpstr>Menempelkan Gambar Bunga Sakura pada Kemasan Air Photograph of cherry blossoms/BUNGA SAKURA</vt:lpstr>
      <vt:lpstr>FOTO STONEHENGE</vt:lpstr>
      <vt:lpstr>PowerPoint Presentation</vt:lpstr>
      <vt:lpstr>AIR DAN JIWA</vt:lpstr>
      <vt:lpstr>SEBELUM DOA</vt:lpstr>
      <vt:lpstr>SETELAH DOA</vt:lpstr>
      <vt:lpstr>Water crystal of a well in Imst / Tyrol KRISTAL AIR DARI SUMUR</vt:lpstr>
      <vt:lpstr>Water crystal after a 'Gnan Vidhi' ceremony in India</vt:lpstr>
      <vt:lpstr>Air yang Dibacakan Doa Islam</vt:lpstr>
      <vt:lpstr>Foto Molekul Air Zam-Zam</vt:lpstr>
      <vt:lpstr>PowerPoint Presentation</vt:lpstr>
      <vt:lpstr>Rumus Sehat</vt:lpstr>
      <vt:lpstr>PowerPoint Presentation</vt:lpstr>
      <vt:lpstr>Semoga Barokah  Aaamiiiin  Terima Kasih</vt:lpstr>
    </vt:vector>
  </TitlesOfParts>
  <Company>Deftones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MASARU EMOTO</dc:title>
  <dc:creator>LENOVO</dc:creator>
  <cp:lastModifiedBy>Acer</cp:lastModifiedBy>
  <cp:revision>9</cp:revision>
  <dcterms:created xsi:type="dcterms:W3CDTF">2014-04-14T00:48:45Z</dcterms:created>
  <dcterms:modified xsi:type="dcterms:W3CDTF">2020-08-19T14:50:25Z</dcterms:modified>
</cp:coreProperties>
</file>